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0"/>
  </p:notesMasterIdLst>
  <p:sldIdLst>
    <p:sldId id="256" r:id="rId2"/>
    <p:sldId id="257" r:id="rId3"/>
    <p:sldId id="261" r:id="rId4"/>
    <p:sldId id="271" r:id="rId5"/>
    <p:sldId id="267" r:id="rId6"/>
    <p:sldId id="293" r:id="rId7"/>
    <p:sldId id="280" r:id="rId8"/>
    <p:sldId id="281"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Lora" pitchFamily="2" charset="77"/>
      <p:regular r:id="rId15"/>
      <p:bold r:id="rId16"/>
      <p:italic r:id="rId17"/>
      <p:boldItalic r:id="rId18"/>
    </p:embeddedFont>
    <p:embeddedFont>
      <p:font typeface="Quattrocento Sans" panose="020B0502050000020003" pitchFamily="34" charset="0"/>
      <p:regular r:id="rId19"/>
      <p:bold r:id="rId20"/>
      <p:italic r:id="rId21"/>
      <p:boldItalic r:id="rId22"/>
    </p:embeddedFont>
    <p:embeddedFont>
      <p:font typeface="Quire Sans" panose="020B0502040400020003" pitchFamily="34" charset="0"/>
      <p:regular r:id="rId23"/>
      <p:bold r:id="rId24"/>
      <p:italic r:id="rId25"/>
      <p:boldItalic r:id="rId26"/>
    </p:embeddedFont>
    <p:embeddedFont>
      <p:font typeface="Quire Sans Light" panose="020B0302040400020003" pitchFamily="3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Estilo Claro 1 - Destaqu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185"/>
  </p:normalViewPr>
  <p:slideViewPr>
    <p:cSldViewPr snapToGrid="0" snapToObjects="1">
      <p:cViewPr varScale="1">
        <p:scale>
          <a:sx n="143" d="100"/>
          <a:sy n="143" d="100"/>
        </p:scale>
        <p:origin x="76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a:effectLst/>
                <a:latin typeface="Calibri" panose="020F0502020204030204" pitchFamily="34" charset="0"/>
                <a:ea typeface="Times New Roman" panose="02020603050405020304" pitchFamily="18" charset="0"/>
                <a:cs typeface="Calibri" panose="020F0502020204030204" pitchFamily="34" charset="0"/>
              </a:rPr>
              <a:t>ESUS is generically defined as non-lacunar ischemic stroke without a clear embolic source. The best secondary prevention strategy for ESUS is still unclear. However, clinical trials failed to show efficacy of anticoagulation over antiplatelet therapy. Many causes for these results have been proposed, however the heterogeneity of the population seems to contribute to the results. Therefore, it is paramount to define sub-groups within the ESUS population that might benefit from different secondary prevention strategies. We aimed to identify sub-groups of ESUS patients and evaluate differences in clinical outcomes after a 5-year follow-up.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a:solidFill>
                  <a:schemeClr val="tx1"/>
                </a:solidFill>
                <a:latin typeface="Calibri" panose="020F0502020204030204" pitchFamily="34" charset="0"/>
                <a:ea typeface="Calibri" panose="020F0502020204030204" pitchFamily="34" charset="0"/>
                <a:cs typeface="Times New Roman" panose="02020603050405020304" pitchFamily="18" charset="0"/>
              </a:rPr>
              <a:t>Dadas as presumíveis causas para os ESUS, poderá a </a:t>
            </a:r>
            <a:r>
              <a:rPr lang="pt-PT" err="1">
                <a:solidFill>
                  <a:schemeClr val="tx1"/>
                </a:solidFill>
                <a:latin typeface="Calibri" panose="020F0502020204030204" pitchFamily="34" charset="0"/>
                <a:ea typeface="Calibri" panose="020F0502020204030204" pitchFamily="34" charset="0"/>
                <a:cs typeface="Times New Roman" panose="02020603050405020304" pitchFamily="18" charset="0"/>
              </a:rPr>
              <a:t>anticoagulação</a:t>
            </a:r>
            <a:r>
              <a:rPr lang="pt-PT">
                <a:solidFill>
                  <a:schemeClr val="tx1"/>
                </a:solidFill>
                <a:latin typeface="Calibri" panose="020F0502020204030204" pitchFamily="34" charset="0"/>
                <a:ea typeface="Calibri" panose="020F0502020204030204" pitchFamily="34" charset="0"/>
                <a:cs typeface="Times New Roman" panose="02020603050405020304" pitchFamily="18" charset="0"/>
              </a:rPr>
              <a:t> ser útil na prevenção da recorrência de eventos vasculares?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t-PT">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a:latin typeface="Calibri" panose="020F0502020204030204" pitchFamily="34" charset="0"/>
                <a:ea typeface="Calibri" panose="020F0502020204030204" pitchFamily="34" charset="0"/>
                <a:cs typeface="Times New Roman" panose="02020603050405020304" pitchFamily="18" charset="0"/>
              </a:rPr>
              <a:t>Os ensaios clínicos </a:t>
            </a:r>
            <a:r>
              <a:rPr lang="fr-FR" i="1">
                <a:latin typeface="Calibri" panose="020F0502020204030204" pitchFamily="34" charset="0"/>
                <a:ea typeface="Calibri" panose="020F0502020204030204" pitchFamily="34" charset="0"/>
                <a:cs typeface="Times New Roman" panose="02020603050405020304" pitchFamily="18" charset="0"/>
              </a:rPr>
              <a:t>NAVIGATE ESUS </a:t>
            </a:r>
            <a:r>
              <a:rPr lang="fr-FR">
                <a:latin typeface="Calibri" panose="020F0502020204030204" pitchFamily="34" charset="0"/>
                <a:ea typeface="Calibri" panose="020F0502020204030204" pitchFamily="34" charset="0"/>
                <a:cs typeface="Times New Roman" panose="02020603050405020304" pitchFamily="18" charset="0"/>
              </a:rPr>
              <a:t>e</a:t>
            </a:r>
            <a:r>
              <a:rPr lang="fr-FR" i="1">
                <a:latin typeface="Calibri" panose="020F0502020204030204" pitchFamily="34" charset="0"/>
                <a:ea typeface="Calibri" panose="020F0502020204030204" pitchFamily="34" charset="0"/>
                <a:cs typeface="Times New Roman" panose="02020603050405020304" pitchFamily="18" charset="0"/>
              </a:rPr>
              <a:t> RE-SPECT ESUS</a:t>
            </a:r>
            <a:r>
              <a:rPr lang="fr-FR">
                <a:latin typeface="Calibri" panose="020F0502020204030204" pitchFamily="34" charset="0"/>
                <a:ea typeface="Calibri" panose="020F0502020204030204" pitchFamily="34" charset="0"/>
                <a:cs typeface="Times New Roman" panose="02020603050405020304" pitchFamily="18" charset="0"/>
              </a:rPr>
              <a:t> </a:t>
            </a:r>
            <a:r>
              <a:rPr lang="pt-PT">
                <a:latin typeface="Calibri" panose="020F0502020204030204" pitchFamily="34" charset="0"/>
                <a:ea typeface="Calibri" panose="020F0502020204030204" pitchFamily="34" charset="0"/>
                <a:cs typeface="Times New Roman" panose="02020603050405020304" pitchFamily="18" charset="0"/>
              </a:rPr>
              <a:t>dos últimos anos não demonstraram benefício da </a:t>
            </a:r>
            <a:r>
              <a:rPr lang="pt-PT" err="1">
                <a:latin typeface="Calibri" panose="020F0502020204030204" pitchFamily="34" charset="0"/>
                <a:ea typeface="Calibri" panose="020F0502020204030204" pitchFamily="34" charset="0"/>
                <a:cs typeface="Times New Roman" panose="02020603050405020304" pitchFamily="18" charset="0"/>
              </a:rPr>
              <a:t>anticoagulação</a:t>
            </a:r>
            <a:r>
              <a:rPr lang="pt-PT">
                <a:latin typeface="Calibri" panose="020F0502020204030204" pitchFamily="34" charset="0"/>
                <a:ea typeface="Calibri" panose="020F0502020204030204" pitchFamily="34" charset="0"/>
                <a:cs typeface="Times New Roman" panose="02020603050405020304" pitchFamily="18" charset="0"/>
              </a:rPr>
              <a:t>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dirty="0">
                <a:solidFill>
                  <a:srgbClr val="000000"/>
                </a:solidFill>
                <a:latin typeface="Calibri" panose="020F0502020204030204" pitchFamily="34" charset="0"/>
              </a:rPr>
              <a:t>Statistical analysis:</a:t>
            </a:r>
          </a:p>
          <a:p>
            <a:pPr marL="339340" indent="-339340">
              <a:buFont typeface="Arial" panose="020B0604020202020204" pitchFamily="34" charset="0"/>
              <a:buChar char="•"/>
            </a:pPr>
            <a:r>
              <a:rPr lang="en-US" sz="1100" dirty="0">
                <a:solidFill>
                  <a:srgbClr val="000000"/>
                </a:solidFill>
                <a:latin typeface="Calibri" panose="020F0502020204030204" pitchFamily="34" charset="0"/>
              </a:rPr>
              <a:t>A descriptive analysis was performed to describe the two populations.</a:t>
            </a:r>
          </a:p>
          <a:p>
            <a:pPr marL="339340" indent="-339340">
              <a:buFont typeface="Arial" panose="020B0604020202020204" pitchFamily="34" charset="0"/>
              <a:buChar char="•"/>
            </a:pPr>
            <a:r>
              <a:rPr lang="en-US" sz="1100" dirty="0">
                <a:solidFill>
                  <a:srgbClr val="000000"/>
                </a:solidFill>
                <a:latin typeface="Calibri" panose="020F0502020204030204" pitchFamily="34" charset="0"/>
              </a:rPr>
              <a:t>A chi-square test of independence was performed to examine whether there is a difference between clinical variables at time of diagnosis and clinical outcomes after 5 years between the two groups.</a:t>
            </a:r>
          </a:p>
          <a:p>
            <a:pPr marL="339340" indent="-339340">
              <a:buFont typeface="Arial" panose="020B0604020202020204" pitchFamily="34" charset="0"/>
              <a:buChar char="•"/>
            </a:pPr>
            <a:r>
              <a:rPr lang="en-US" sz="1100" dirty="0">
                <a:solidFill>
                  <a:srgbClr val="000000"/>
                </a:solidFill>
                <a:latin typeface="Calibri" panose="020F0502020204030204" pitchFamily="34" charset="0"/>
              </a:rPr>
              <a:t>A Mann-Whitney U test was employed to assess whether a difference exists between cholesterol levels between the two groups.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PT" dirty="0">
                <a:latin typeface="Calibri" panose="020F0502020204030204" pitchFamily="34" charset="0"/>
                <a:ea typeface="Calibri" panose="020F0502020204030204" pitchFamily="34" charset="0"/>
                <a:cs typeface="Times New Roman" panose="02020603050405020304" pitchFamily="18" charset="0"/>
              </a:rPr>
              <a:t>O grupo de doentes com “ESUS-</a:t>
            </a:r>
            <a:r>
              <a:rPr lang="pt-PT" dirty="0" err="1">
                <a:latin typeface="Calibri" panose="020F0502020204030204" pitchFamily="34" charset="0"/>
                <a:ea typeface="Calibri" panose="020F0502020204030204" pitchFamily="34" charset="0"/>
                <a:cs typeface="Times New Roman" panose="02020603050405020304" pitchFamily="18" charset="0"/>
              </a:rPr>
              <a:t>NãoAtero</a:t>
            </a:r>
            <a:r>
              <a:rPr lang="pt-PT" dirty="0">
                <a:latin typeface="Calibri" panose="020F0502020204030204" pitchFamily="34" charset="0"/>
                <a:ea typeface="Calibri" panose="020F0502020204030204" pitchFamily="34" charset="0"/>
                <a:cs typeface="Times New Roman" panose="02020603050405020304" pitchFamily="18" charset="0"/>
              </a:rPr>
              <a:t>” teve mais frequentemente o diagnóstico de FA aos 5 anos (18.4% vs. 3.3%, p=0.044)</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pt-PT" dirty="0">
              <a:latin typeface="Calibri" panose="020F0502020204030204" pitchFamily="34" charset="0"/>
              <a:cs typeface="Times New Roman" panose="02020603050405020304" pitchFamily="18" charset="0"/>
            </a:endParaRPr>
          </a:p>
          <a:p>
            <a:r>
              <a:rPr lang="en-US" sz="1100" b="1" dirty="0">
                <a:solidFill>
                  <a:srgbClr val="000000"/>
                </a:solidFill>
                <a:latin typeface="Calibri" panose="020F0502020204030204" pitchFamily="34" charset="0"/>
              </a:rPr>
              <a:t>Statistical analysis:</a:t>
            </a:r>
          </a:p>
          <a:p>
            <a:pPr marL="339340" indent="-339340">
              <a:buFont typeface="Arial" panose="020B0604020202020204" pitchFamily="34" charset="0"/>
              <a:buChar char="•"/>
            </a:pPr>
            <a:r>
              <a:rPr lang="en-US" sz="1100" dirty="0">
                <a:solidFill>
                  <a:srgbClr val="000000"/>
                </a:solidFill>
                <a:latin typeface="Calibri" panose="020F0502020204030204" pitchFamily="34" charset="0"/>
              </a:rPr>
              <a:t>A descriptive analysis was performed to describe the two populations.</a:t>
            </a:r>
          </a:p>
          <a:p>
            <a:pPr marL="339340" indent="-339340">
              <a:buFont typeface="Arial" panose="020B0604020202020204" pitchFamily="34" charset="0"/>
              <a:buChar char="•"/>
            </a:pPr>
            <a:r>
              <a:rPr lang="en-US" sz="1100" dirty="0">
                <a:solidFill>
                  <a:srgbClr val="000000"/>
                </a:solidFill>
                <a:latin typeface="Calibri" panose="020F0502020204030204" pitchFamily="34" charset="0"/>
              </a:rPr>
              <a:t>A chi-square test of independence was performed to examine whether there is a difference between clinical variables at time of diagnosis and clinical outcomes after 5 years between the two groups.</a:t>
            </a:r>
          </a:p>
          <a:p>
            <a:pPr marL="339340" indent="-339340">
              <a:buFont typeface="Arial" panose="020B0604020202020204" pitchFamily="34" charset="0"/>
              <a:buChar char="•"/>
            </a:pPr>
            <a:r>
              <a:rPr lang="en-US" sz="1100" dirty="0">
                <a:solidFill>
                  <a:srgbClr val="000000"/>
                </a:solidFill>
                <a:latin typeface="Calibri" panose="020F0502020204030204" pitchFamily="34" charset="0"/>
              </a:rPr>
              <a:t>A Mann-Whitney U test was employed to assess whether a difference exists between cholesterol levels between the two groups.</a:t>
            </a: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pt-PT" dirty="0"/>
          </a:p>
        </p:txBody>
      </p:sp>
    </p:spTree>
    <p:extLst>
      <p:ext uri="{BB962C8B-B14F-4D97-AF65-F5344CB8AC3E}">
        <p14:creationId xmlns:p14="http://schemas.microsoft.com/office/powerpoint/2010/main" val="214629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a:t>- 99,27% of patients with ESUS were discharged with long-term antiplatelet therapy.</a:t>
            </a:r>
          </a:p>
          <a:p>
            <a:r>
              <a:rPr lang="en-US" sz="1100" dirty="0"/>
              <a:t>- 15.9% of ESUS had another vascular event at 5 years (3.18%/year), with most events occurring in the first 2 years (77.3%)</a:t>
            </a:r>
          </a:p>
          <a:p>
            <a:r>
              <a:rPr lang="en-US" sz="1100" dirty="0"/>
              <a:t>- We found no significant differences in recurrence of vascular events or in death at 5 years between “ESUS-</a:t>
            </a:r>
            <a:r>
              <a:rPr lang="en-US" sz="1100" dirty="0" err="1"/>
              <a:t>Athero</a:t>
            </a:r>
            <a:r>
              <a:rPr lang="en-US" sz="1100" dirty="0"/>
              <a:t>” and “ESUS-</a:t>
            </a:r>
            <a:r>
              <a:rPr lang="en-US" sz="1100" dirty="0" err="1"/>
              <a:t>NonAthero</a:t>
            </a:r>
            <a:r>
              <a:rPr lang="en-US" sz="1100" dirty="0"/>
              <a:t>” groups.</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96628" y="2003888"/>
            <a:ext cx="6199301"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t>Refining the concept of </a:t>
            </a:r>
            <a:r>
              <a:rPr lang="en" sz="2600" dirty="0">
                <a:highlight>
                  <a:schemeClr val="accent1"/>
                </a:highlight>
              </a:rPr>
              <a:t>ESUS</a:t>
            </a:r>
            <a:r>
              <a:rPr lang="en" sz="2600" dirty="0"/>
              <a:t> – A longitudinal 5–year follow-up study </a:t>
            </a:r>
            <a:endParaRPr sz="2600" dirty="0"/>
          </a:p>
        </p:txBody>
      </p:sp>
      <p:pic>
        <p:nvPicPr>
          <p:cNvPr id="3" name="Imagem 2">
            <a:extLst>
              <a:ext uri="{FF2B5EF4-FFF2-40B4-BE49-F238E27FC236}">
                <a16:creationId xmlns:a16="http://schemas.microsoft.com/office/drawing/2014/main" id="{FEBCD733-0112-F544-BA8B-55FB88913AD6}"/>
              </a:ext>
            </a:extLst>
          </p:cNvPr>
          <p:cNvPicPr>
            <a:picLocks noChangeAspect="1"/>
          </p:cNvPicPr>
          <p:nvPr/>
        </p:nvPicPr>
        <p:blipFill>
          <a:blip r:embed="rId5"/>
          <a:stretch>
            <a:fillRect/>
          </a:stretch>
        </p:blipFill>
        <p:spPr>
          <a:xfrm>
            <a:off x="6975006" y="190169"/>
            <a:ext cx="1968500" cy="723900"/>
          </a:xfrm>
          <a:prstGeom prst="rect">
            <a:avLst/>
          </a:prstGeom>
        </p:spPr>
      </p:pic>
      <p:sp>
        <p:nvSpPr>
          <p:cNvPr id="4" name="CaixaDeTexto 3">
            <a:extLst>
              <a:ext uri="{FF2B5EF4-FFF2-40B4-BE49-F238E27FC236}">
                <a16:creationId xmlns:a16="http://schemas.microsoft.com/office/drawing/2014/main" id="{36E7A051-84E5-094F-A33B-EDC4B767A3A7}"/>
              </a:ext>
            </a:extLst>
          </p:cNvPr>
          <p:cNvSpPr txBox="1"/>
          <p:nvPr/>
        </p:nvSpPr>
        <p:spPr>
          <a:xfrm>
            <a:off x="1827216" y="3828713"/>
            <a:ext cx="6927169" cy="800219"/>
          </a:xfrm>
          <a:prstGeom prst="rect">
            <a:avLst/>
          </a:prstGeom>
          <a:noFill/>
        </p:spPr>
        <p:txBody>
          <a:bodyPr wrap="square" rtlCol="0">
            <a:spAutoFit/>
          </a:bodyPr>
          <a:lstStyle/>
          <a:p>
            <a:pPr>
              <a:spcAft>
                <a:spcPts val="1200"/>
              </a:spcAft>
            </a:pPr>
            <a:r>
              <a:rPr lang="pt-PT" sz="1200" dirty="0">
                <a:latin typeface="Lora" pitchFamily="2" charset="77"/>
              </a:rPr>
              <a:t>Emanuel Martins, Pedro Faustino, Fábio Gomes, </a:t>
            </a:r>
            <a:r>
              <a:rPr lang="pt-PT" sz="1200" u="sng" dirty="0">
                <a:latin typeface="Lora" pitchFamily="2" charset="77"/>
              </a:rPr>
              <a:t>Carolina Fernandes</a:t>
            </a:r>
            <a:r>
              <a:rPr lang="pt-PT" sz="1200" dirty="0">
                <a:latin typeface="Lora" pitchFamily="2" charset="77"/>
              </a:rPr>
              <a:t>, Bruno Rodrigues, Cristina Machado, Gustavo Santo, Luciano Almendra, João Sargento-Freitas, Fernando Silva</a:t>
            </a:r>
          </a:p>
          <a:p>
            <a:r>
              <a:rPr lang="pt-PT" sz="1100" dirty="0" err="1">
                <a:latin typeface="Lora" pitchFamily="2" charset="77"/>
              </a:rPr>
              <a:t>Neurology</a:t>
            </a:r>
            <a:r>
              <a:rPr lang="pt-PT" sz="1100">
                <a:latin typeface="Lora" pitchFamily="2" charset="77"/>
              </a:rPr>
              <a:t> </a:t>
            </a:r>
            <a:r>
              <a:rPr lang="pt-PT" sz="1100" err="1">
                <a:latin typeface="Lora" pitchFamily="2" charset="77"/>
              </a:rPr>
              <a:t>Department</a:t>
            </a:r>
            <a:r>
              <a:rPr lang="pt-PT" sz="1100">
                <a:latin typeface="Lora" pitchFamily="2" charset="77"/>
              </a:rPr>
              <a:t>, Centro Hospitalar e Universitário de Coimbra, Coimbra, Portugal</a:t>
            </a:r>
          </a:p>
        </p:txBody>
      </p:sp>
      <p:pic>
        <p:nvPicPr>
          <p:cNvPr id="1026" name="Picture 2" descr="Centro Hospitalar e Universitário de Coimbra, EPE – SNS">
            <a:extLst>
              <a:ext uri="{FF2B5EF4-FFF2-40B4-BE49-F238E27FC236}">
                <a16:creationId xmlns:a16="http://schemas.microsoft.com/office/drawing/2014/main" id="{315F032D-C5B2-B249-A754-082CF7FFB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94" y="198255"/>
            <a:ext cx="2043379" cy="632625"/>
          </a:xfrm>
          <a:prstGeom prst="rect">
            <a:avLst/>
          </a:prstGeom>
          <a:noFill/>
          <a:extLst>
            <a:ext uri="{909E8E84-426E-40DD-AFC4-6F175D3DCCD1}">
              <a14:hiddenFill xmlns:a14="http://schemas.microsoft.com/office/drawing/2010/main">
                <a:solidFill>
                  <a:srgbClr val="FFFFFF"/>
                </a:solidFill>
              </a14:hiddenFill>
            </a:ext>
          </a:extLst>
        </p:spPr>
      </p:pic>
      <p:pic>
        <p:nvPicPr>
          <p:cNvPr id="6" name="Áudio 5">
            <a:hlinkClick r:id="" action="ppaction://media"/>
            <a:extLst>
              <a:ext uri="{FF2B5EF4-FFF2-40B4-BE49-F238E27FC236}">
                <a16:creationId xmlns:a16="http://schemas.microsoft.com/office/drawing/2014/main" id="{BE2A9800-5FFB-0847-8C6C-6736E8CACA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4114800"/>
            <a:ext cx="812800" cy="812800"/>
          </a:xfrm>
          <a:prstGeom prst="rect">
            <a:avLst/>
          </a:prstGeom>
        </p:spPr>
      </p:pic>
    </p:spTree>
  </p:cSld>
  <p:clrMapOvr>
    <a:masterClrMapping/>
  </p:clrMapOvr>
  <p:transition advTm="1539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4697874"/>
            <a:ext cx="9149650" cy="44542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p:nvPr>
        </p:nvSpPr>
        <p:spPr>
          <a:xfrm>
            <a:off x="1381250" y="896112"/>
            <a:ext cx="1829783"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a:t>
            </a:r>
            <a:endParaRPr/>
          </a:p>
        </p:txBody>
      </p:sp>
      <p:grpSp>
        <p:nvGrpSpPr>
          <p:cNvPr id="87"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3"/>
          <p:cNvSpPr txBox="1"/>
          <p:nvPr/>
        </p:nvSpPr>
        <p:spPr>
          <a:xfrm>
            <a:off x="1828800" y="1528857"/>
            <a:ext cx="5741581" cy="714611"/>
          </a:xfrm>
          <a:prstGeom prst="roundRect">
            <a:avLst/>
          </a:prstGeom>
          <a:ln cap="rnd">
            <a:noFill/>
            <a:round/>
            <a:extLst>
              <a:ext uri="{C807C97D-BFC1-408E-A445-0C87EB9F89A2}">
                <ask:lineSketchStyleProps xmlns:ask="http://schemas.microsoft.com/office/drawing/2018/sketchyshapes" sd="1219033472">
                  <a:custGeom>
                    <a:avLst/>
                    <a:gdLst>
                      <a:gd name="connsiteX0" fmla="*/ 0 w 5983896"/>
                      <a:gd name="connsiteY0" fmla="*/ 0 h 674870"/>
                      <a:gd name="connsiteX1" fmla="*/ 5983896 w 5983896"/>
                      <a:gd name="connsiteY1" fmla="*/ 0 h 674870"/>
                      <a:gd name="connsiteX2" fmla="*/ 5983896 w 5983896"/>
                      <a:gd name="connsiteY2" fmla="*/ 674870 h 674870"/>
                      <a:gd name="connsiteX3" fmla="*/ 0 w 5983896"/>
                      <a:gd name="connsiteY3" fmla="*/ 674870 h 674870"/>
                      <a:gd name="connsiteX4" fmla="*/ 0 w 5983896"/>
                      <a:gd name="connsiteY4" fmla="*/ 0 h 67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896" h="674870" fill="none" extrusionOk="0">
                        <a:moveTo>
                          <a:pt x="0" y="0"/>
                        </a:moveTo>
                        <a:cubicBezTo>
                          <a:pt x="1145127" y="-49533"/>
                          <a:pt x="3539386" y="-14809"/>
                          <a:pt x="5983896" y="0"/>
                        </a:cubicBezTo>
                        <a:cubicBezTo>
                          <a:pt x="5959154" y="285249"/>
                          <a:pt x="5925484" y="464968"/>
                          <a:pt x="5983896" y="674870"/>
                        </a:cubicBezTo>
                        <a:cubicBezTo>
                          <a:pt x="4984267" y="626639"/>
                          <a:pt x="1642520" y="759325"/>
                          <a:pt x="0" y="674870"/>
                        </a:cubicBezTo>
                        <a:cubicBezTo>
                          <a:pt x="9705" y="363671"/>
                          <a:pt x="-4274" y="145600"/>
                          <a:pt x="0" y="0"/>
                        </a:cubicBezTo>
                        <a:close/>
                      </a:path>
                      <a:path w="5983896" h="674870" stroke="0" extrusionOk="0">
                        <a:moveTo>
                          <a:pt x="0" y="0"/>
                        </a:moveTo>
                        <a:cubicBezTo>
                          <a:pt x="2731498" y="118645"/>
                          <a:pt x="5034985" y="116012"/>
                          <a:pt x="5983896" y="0"/>
                        </a:cubicBezTo>
                        <a:cubicBezTo>
                          <a:pt x="6009838" y="114823"/>
                          <a:pt x="5942810" y="415685"/>
                          <a:pt x="5983896" y="674870"/>
                        </a:cubicBezTo>
                        <a:cubicBezTo>
                          <a:pt x="4659267" y="809470"/>
                          <a:pt x="2098756" y="517674"/>
                          <a:pt x="0" y="674870"/>
                        </a:cubicBezTo>
                        <a:cubicBezTo>
                          <a:pt x="60611" y="513164"/>
                          <a:pt x="-58471" y="324971"/>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1">
            <a:noAutofit/>
          </a:bodyPr>
          <a:lstStyle/>
          <a:p>
            <a:pPr marL="0" lvl="0" indent="0" algn="ctr" rtl="0">
              <a:spcBef>
                <a:spcPts val="600"/>
              </a:spcBef>
              <a:spcAft>
                <a:spcPts val="600"/>
              </a:spcAft>
              <a:buClr>
                <a:schemeClr val="dk1"/>
              </a:buClr>
              <a:buSzPts val="1100"/>
              <a:buFont typeface="Arial"/>
              <a:buNone/>
            </a:pPr>
            <a:r>
              <a:rPr lang="pt-PT" sz="1200" dirty="0">
                <a:latin typeface="Lora" pitchFamily="2" charset="77"/>
                <a:ea typeface="Quattrocento Sans"/>
                <a:cs typeface="Quattrocento Sans"/>
                <a:sym typeface="Quattrocento Sans"/>
              </a:rPr>
              <a:t>”</a:t>
            </a:r>
            <a:r>
              <a:rPr lang="pt-PT" sz="1200" b="1" dirty="0">
                <a:latin typeface="Lora" pitchFamily="2" charset="77"/>
                <a:ea typeface="Quattrocento Sans"/>
                <a:cs typeface="Quattrocento Sans"/>
                <a:sym typeface="Quattrocento Sans"/>
              </a:rPr>
              <a:t>ESUS</a:t>
            </a:r>
            <a:r>
              <a:rPr lang="pt-PT" sz="1200" dirty="0">
                <a:latin typeface="Lora" pitchFamily="2" charset="77"/>
                <a:ea typeface="Quattrocento Sans"/>
                <a:cs typeface="Quattrocento Sans"/>
                <a:sym typeface="Quattrocento Sans"/>
              </a:rPr>
              <a:t>” – </a:t>
            </a:r>
            <a:r>
              <a:rPr lang="pt-PT" sz="1200" dirty="0" err="1">
                <a:latin typeface="Lora" pitchFamily="2" charset="77"/>
                <a:ea typeface="Quattrocento Sans"/>
                <a:cs typeface="Quattrocento Sans"/>
                <a:sym typeface="Quattrocento Sans"/>
              </a:rPr>
              <a:t>Embolic</a:t>
            </a:r>
            <a:r>
              <a:rPr lang="pt-PT" sz="1200" dirty="0">
                <a:latin typeface="Lora" pitchFamily="2" charset="77"/>
                <a:ea typeface="Quattrocento Sans"/>
                <a:cs typeface="Quattrocento Sans"/>
                <a:sym typeface="Quattrocento Sans"/>
              </a:rPr>
              <a:t> </a:t>
            </a:r>
            <a:r>
              <a:rPr lang="pt-PT" sz="1200" dirty="0" err="1">
                <a:latin typeface="Lora" pitchFamily="2" charset="77"/>
                <a:ea typeface="Quattrocento Sans"/>
                <a:cs typeface="Quattrocento Sans"/>
                <a:sym typeface="Quattrocento Sans"/>
              </a:rPr>
              <a:t>Stroke</a:t>
            </a:r>
            <a:r>
              <a:rPr lang="pt-PT" sz="1200" dirty="0">
                <a:latin typeface="Lora" pitchFamily="2" charset="77"/>
                <a:ea typeface="Quattrocento Sans"/>
                <a:cs typeface="Quattrocento Sans"/>
                <a:sym typeface="Quattrocento Sans"/>
              </a:rPr>
              <a:t> </a:t>
            </a:r>
            <a:r>
              <a:rPr lang="pt-PT" sz="1200" dirty="0" err="1">
                <a:latin typeface="Lora" pitchFamily="2" charset="77"/>
                <a:ea typeface="Quattrocento Sans"/>
                <a:cs typeface="Quattrocento Sans"/>
                <a:sym typeface="Quattrocento Sans"/>
              </a:rPr>
              <a:t>of</a:t>
            </a:r>
            <a:r>
              <a:rPr lang="pt-PT" sz="1200" dirty="0">
                <a:latin typeface="Lora" pitchFamily="2" charset="77"/>
                <a:ea typeface="Quattrocento Sans"/>
                <a:cs typeface="Quattrocento Sans"/>
                <a:sym typeface="Quattrocento Sans"/>
              </a:rPr>
              <a:t> </a:t>
            </a:r>
            <a:r>
              <a:rPr lang="pt-PT" sz="1200" dirty="0" err="1">
                <a:latin typeface="Lora" pitchFamily="2" charset="77"/>
                <a:ea typeface="Quattrocento Sans"/>
                <a:cs typeface="Quattrocento Sans"/>
                <a:sym typeface="Quattrocento Sans"/>
              </a:rPr>
              <a:t>Undetermined</a:t>
            </a:r>
            <a:r>
              <a:rPr lang="pt-PT" sz="1200" dirty="0">
                <a:latin typeface="Lora" pitchFamily="2" charset="77"/>
                <a:ea typeface="Quattrocento Sans"/>
                <a:cs typeface="Quattrocento Sans"/>
                <a:sym typeface="Quattrocento Sans"/>
              </a:rPr>
              <a:t> </a:t>
            </a:r>
            <a:r>
              <a:rPr lang="pt-PT" sz="1200" dirty="0" err="1">
                <a:latin typeface="Lora" pitchFamily="2" charset="77"/>
                <a:ea typeface="Quattrocento Sans"/>
                <a:cs typeface="Quattrocento Sans"/>
                <a:sym typeface="Quattrocento Sans"/>
              </a:rPr>
              <a:t>Source</a:t>
            </a:r>
            <a:r>
              <a:rPr lang="pt-PT" sz="1200" dirty="0">
                <a:latin typeface="Lora" pitchFamily="2" charset="77"/>
                <a:ea typeface="Quattrocento Sans"/>
                <a:cs typeface="Quattrocento Sans"/>
                <a:sym typeface="Quattrocento Sans"/>
              </a:rPr>
              <a:t> – non-lacunar </a:t>
            </a:r>
            <a:r>
              <a:rPr lang="pt-PT" sz="1200" dirty="0" err="1">
                <a:latin typeface="Lora" pitchFamily="2" charset="77"/>
                <a:ea typeface="Quattrocento Sans"/>
                <a:cs typeface="Quattrocento Sans"/>
                <a:sym typeface="Quattrocento Sans"/>
              </a:rPr>
              <a:t>ischemic</a:t>
            </a:r>
            <a:r>
              <a:rPr lang="pt-PT" sz="1200" dirty="0">
                <a:latin typeface="Lora" pitchFamily="2" charset="77"/>
                <a:ea typeface="Quattrocento Sans"/>
                <a:cs typeface="Quattrocento Sans"/>
                <a:sym typeface="Quattrocento Sans"/>
              </a:rPr>
              <a:t> </a:t>
            </a:r>
            <a:r>
              <a:rPr lang="pt-PT" sz="1200" dirty="0" err="1">
                <a:latin typeface="Lora" pitchFamily="2" charset="77"/>
                <a:ea typeface="Quattrocento Sans"/>
                <a:cs typeface="Quattrocento Sans"/>
                <a:sym typeface="Quattrocento Sans"/>
              </a:rPr>
              <a:t>stroke</a:t>
            </a:r>
            <a:r>
              <a:rPr lang="pt-PT" sz="1200" dirty="0">
                <a:latin typeface="Lora" pitchFamily="2" charset="77"/>
                <a:ea typeface="Quattrocento Sans"/>
                <a:cs typeface="Quattrocento Sans"/>
                <a:sym typeface="Quattrocento Sans"/>
              </a:rPr>
              <a:t> </a:t>
            </a:r>
            <a:r>
              <a:rPr lang="pt-PT" sz="1200" dirty="0" err="1">
                <a:latin typeface="Lora" pitchFamily="2" charset="77"/>
                <a:ea typeface="Quattrocento Sans"/>
                <a:cs typeface="Quattrocento Sans"/>
                <a:sym typeface="Quattrocento Sans"/>
              </a:rPr>
              <a:t>without</a:t>
            </a:r>
            <a:r>
              <a:rPr lang="pt-PT" sz="1200" dirty="0">
                <a:latin typeface="Lora" pitchFamily="2" charset="77"/>
                <a:ea typeface="Quattrocento Sans"/>
                <a:cs typeface="Quattrocento Sans"/>
                <a:sym typeface="Quattrocento Sans"/>
              </a:rPr>
              <a:t> a clear </a:t>
            </a:r>
            <a:r>
              <a:rPr lang="pt-PT" sz="1200" dirty="0" err="1">
                <a:latin typeface="Lora" pitchFamily="2" charset="77"/>
                <a:ea typeface="Quattrocento Sans"/>
                <a:cs typeface="Quattrocento Sans"/>
                <a:sym typeface="Quattrocento Sans"/>
              </a:rPr>
              <a:t>embolic</a:t>
            </a:r>
            <a:r>
              <a:rPr lang="pt-PT" sz="1200" dirty="0">
                <a:latin typeface="Lora" pitchFamily="2" charset="77"/>
                <a:ea typeface="Quattrocento Sans"/>
                <a:cs typeface="Quattrocento Sans"/>
                <a:sym typeface="Quattrocento Sans"/>
              </a:rPr>
              <a:t> source</a:t>
            </a:r>
            <a:r>
              <a:rPr lang="pt-PT" sz="1200" baseline="30000" dirty="0">
                <a:latin typeface="Lora" pitchFamily="2" charset="77"/>
                <a:ea typeface="Quattrocento Sans"/>
                <a:cs typeface="Quattrocento Sans"/>
                <a:sym typeface="Quattrocento Sans"/>
              </a:rPr>
              <a:t>1</a:t>
            </a:r>
            <a:endParaRPr lang="pt-PT" sz="1200" dirty="0">
              <a:latin typeface="Lora" pitchFamily="2" charset="77"/>
              <a:ea typeface="Quattrocento Sans"/>
              <a:cs typeface="Quattrocento Sans"/>
              <a:sym typeface="Quattrocento Sans"/>
            </a:endParaRPr>
          </a:p>
        </p:txBody>
      </p:sp>
      <p:sp>
        <p:nvSpPr>
          <p:cNvPr id="94" name="Google Shape;94;p13"/>
          <p:cNvSpPr txBox="1"/>
          <p:nvPr/>
        </p:nvSpPr>
        <p:spPr>
          <a:xfrm>
            <a:off x="266264" y="4704831"/>
            <a:ext cx="8468350" cy="435600"/>
          </a:xfrm>
          <a:prstGeom prst="rect">
            <a:avLst/>
          </a:prstGeom>
          <a:noFill/>
          <a:ln>
            <a:noFill/>
          </a:ln>
        </p:spPr>
        <p:txBody>
          <a:bodyPr spcFirstLastPara="1" wrap="square" lIns="91425" tIns="91425" rIns="91425" bIns="91425" anchor="t" anchorCtr="0">
            <a:noAutofit/>
          </a:bodyPr>
          <a:lstStyle/>
          <a:p>
            <a:r>
              <a:rPr lang="pt-PT" sz="800">
                <a:latin typeface="Lora" pitchFamily="2" charset="77"/>
              </a:rPr>
              <a:t>1. </a:t>
            </a:r>
            <a:r>
              <a:rPr lang="pt-PT" sz="800" err="1">
                <a:latin typeface="Lora" pitchFamily="2" charset="77"/>
              </a:rPr>
              <a:t>Hart</a:t>
            </a:r>
            <a:r>
              <a:rPr lang="pt-PT" sz="800">
                <a:latin typeface="Lora" pitchFamily="2" charset="77"/>
              </a:rPr>
              <a:t>, R., </a:t>
            </a:r>
            <a:r>
              <a:rPr lang="pt-PT" sz="800" err="1">
                <a:latin typeface="Lora" pitchFamily="2" charset="77"/>
              </a:rPr>
              <a:t>Catanese</a:t>
            </a:r>
            <a:r>
              <a:rPr lang="pt-PT" sz="800">
                <a:latin typeface="Lora" pitchFamily="2" charset="77"/>
              </a:rPr>
              <a:t>, L., </a:t>
            </a:r>
            <a:r>
              <a:rPr lang="pt-PT" sz="800" err="1">
                <a:latin typeface="Lora" pitchFamily="2" charset="77"/>
              </a:rPr>
              <a:t>Perera</a:t>
            </a:r>
            <a:r>
              <a:rPr lang="pt-PT" sz="800">
                <a:latin typeface="Lora" pitchFamily="2" charset="77"/>
              </a:rPr>
              <a:t>, K., </a:t>
            </a:r>
            <a:r>
              <a:rPr lang="pt-PT" sz="800" err="1">
                <a:latin typeface="Lora" pitchFamily="2" charset="77"/>
              </a:rPr>
              <a:t>Ntaios</a:t>
            </a:r>
            <a:r>
              <a:rPr lang="pt-PT" sz="800">
                <a:latin typeface="Lora" pitchFamily="2" charset="77"/>
              </a:rPr>
              <a:t>, G., (2017). </a:t>
            </a:r>
            <a:r>
              <a:rPr lang="pt-PT" sz="800" err="1">
                <a:latin typeface="Lora" pitchFamily="2" charset="77"/>
              </a:rPr>
              <a:t>Embolic</a:t>
            </a:r>
            <a:r>
              <a:rPr lang="pt-PT" sz="800">
                <a:latin typeface="Lora" pitchFamily="2" charset="77"/>
              </a:rPr>
              <a:t> </a:t>
            </a:r>
            <a:r>
              <a:rPr lang="pt-PT" sz="800" err="1">
                <a:latin typeface="Lora" pitchFamily="2" charset="77"/>
              </a:rPr>
              <a:t>Stroke</a:t>
            </a:r>
            <a:r>
              <a:rPr lang="pt-PT" sz="800">
                <a:latin typeface="Lora" pitchFamily="2" charset="77"/>
              </a:rPr>
              <a:t> </a:t>
            </a:r>
            <a:r>
              <a:rPr lang="pt-PT" sz="800" err="1">
                <a:latin typeface="Lora" pitchFamily="2" charset="77"/>
              </a:rPr>
              <a:t>of</a:t>
            </a:r>
            <a:r>
              <a:rPr lang="pt-PT" sz="800">
                <a:latin typeface="Lora" pitchFamily="2" charset="77"/>
              </a:rPr>
              <a:t> </a:t>
            </a:r>
            <a:r>
              <a:rPr lang="pt-PT" sz="800" err="1">
                <a:latin typeface="Lora" pitchFamily="2" charset="77"/>
              </a:rPr>
              <a:t>Undetermined</a:t>
            </a:r>
            <a:r>
              <a:rPr lang="pt-PT" sz="800">
                <a:latin typeface="Lora" pitchFamily="2" charset="77"/>
              </a:rPr>
              <a:t> </a:t>
            </a:r>
            <a:r>
              <a:rPr lang="pt-PT" sz="800" err="1">
                <a:latin typeface="Lora" pitchFamily="2" charset="77"/>
              </a:rPr>
              <a:t>Source</a:t>
            </a:r>
            <a:r>
              <a:rPr lang="pt-PT" sz="800">
                <a:latin typeface="Lora" pitchFamily="2" charset="77"/>
              </a:rPr>
              <a:t>. </a:t>
            </a:r>
            <a:r>
              <a:rPr lang="pt-PT" sz="800" i="1" err="1">
                <a:latin typeface="Lora" pitchFamily="2" charset="77"/>
              </a:rPr>
              <a:t>Stroke</a:t>
            </a:r>
            <a:r>
              <a:rPr lang="pt-PT" sz="800">
                <a:latin typeface="Lora" pitchFamily="2" charset="77"/>
              </a:rPr>
              <a:t>, </a:t>
            </a:r>
            <a:r>
              <a:rPr lang="pt-PT" sz="800" i="1">
                <a:latin typeface="Lora" pitchFamily="2" charset="77"/>
              </a:rPr>
              <a:t>48</a:t>
            </a:r>
            <a:r>
              <a:rPr lang="pt-PT" sz="800">
                <a:latin typeface="Lora" pitchFamily="2" charset="77"/>
              </a:rPr>
              <a:t>(4), 867-872. </a:t>
            </a:r>
            <a:r>
              <a:rPr lang="pt-PT" sz="800" err="1">
                <a:latin typeface="Lora" pitchFamily="2" charset="77"/>
              </a:rPr>
              <a:t>doi</a:t>
            </a:r>
            <a:r>
              <a:rPr lang="pt-PT" sz="800">
                <a:latin typeface="Lora" pitchFamily="2" charset="77"/>
              </a:rPr>
              <a:t>: 10.1161/strokeaha.116.016414</a:t>
            </a:r>
            <a:endParaRPr lang="en-US" sz="800">
              <a:latin typeface="Lora" pitchFamily="2" charset="77"/>
            </a:endParaRPr>
          </a:p>
          <a:p>
            <a:r>
              <a:rPr lang="en-US" sz="800">
                <a:latin typeface="Lora" pitchFamily="2" charset="77"/>
              </a:rPr>
              <a:t>2. </a:t>
            </a:r>
            <a:r>
              <a:rPr lang="en-US" sz="800" err="1">
                <a:latin typeface="Lora" pitchFamily="2" charset="77"/>
              </a:rPr>
              <a:t>Tirschwell</a:t>
            </a:r>
            <a:r>
              <a:rPr lang="en-US" sz="800">
                <a:latin typeface="Lora" pitchFamily="2" charset="77"/>
              </a:rPr>
              <a:t>, D., &amp; Taylor, B. (2019). Is Embolic Stroke of Undetermined Source Shrinking?. </a:t>
            </a:r>
            <a:r>
              <a:rPr lang="en-US" sz="800" i="1">
                <a:latin typeface="Lora" pitchFamily="2" charset="77"/>
              </a:rPr>
              <a:t>Stroke</a:t>
            </a:r>
            <a:r>
              <a:rPr lang="en-US" sz="800">
                <a:latin typeface="Lora" pitchFamily="2" charset="77"/>
              </a:rPr>
              <a:t>, </a:t>
            </a:r>
            <a:r>
              <a:rPr lang="en-US" sz="800" i="1">
                <a:latin typeface="Lora" pitchFamily="2" charset="77"/>
              </a:rPr>
              <a:t>50</a:t>
            </a:r>
            <a:r>
              <a:rPr lang="en-US" sz="800">
                <a:latin typeface="Lora" pitchFamily="2" charset="77"/>
              </a:rPr>
              <a:t>(9), 2290-2291. </a:t>
            </a:r>
            <a:r>
              <a:rPr lang="en-US" sz="800" err="1">
                <a:latin typeface="Lora" pitchFamily="2" charset="77"/>
              </a:rPr>
              <a:t>doi</a:t>
            </a:r>
            <a:r>
              <a:rPr lang="en-US" sz="800">
                <a:latin typeface="Lora" pitchFamily="2" charset="77"/>
              </a:rPr>
              <a:t>: 10.1161/strokeaha.119.026338</a:t>
            </a:r>
          </a:p>
          <a:p>
            <a:pPr marL="0" lvl="0" indent="0" algn="l" rtl="0">
              <a:spcBef>
                <a:spcPts val="1000"/>
              </a:spcBef>
              <a:spcAft>
                <a:spcPts val="0"/>
              </a:spcAft>
              <a:buNone/>
            </a:pPr>
            <a:endParaRPr sz="1050" i="1">
              <a:latin typeface="Lora"/>
              <a:ea typeface="Lora"/>
              <a:cs typeface="Lora"/>
              <a:sym typeface="Lora"/>
            </a:endParaRPr>
          </a:p>
          <a:p>
            <a:pPr marL="0" lvl="0" indent="0" algn="l" rtl="0">
              <a:spcBef>
                <a:spcPts val="1000"/>
              </a:spcBef>
              <a:spcAft>
                <a:spcPts val="0"/>
              </a:spcAft>
              <a:buNone/>
            </a:pPr>
            <a:endParaRPr sz="1050" i="1">
              <a:latin typeface="Lora"/>
              <a:ea typeface="Lora"/>
              <a:cs typeface="Lora"/>
              <a:sym typeface="Lora"/>
            </a:endParaRPr>
          </a:p>
          <a:p>
            <a:pPr marL="0" lvl="0" indent="0" algn="l" rtl="0">
              <a:spcBef>
                <a:spcPts val="1000"/>
              </a:spcBef>
              <a:spcAft>
                <a:spcPts val="1000"/>
              </a:spcAft>
              <a:buNone/>
            </a:pPr>
            <a:endParaRPr sz="1100" i="1">
              <a:latin typeface="Lora"/>
              <a:ea typeface="Lora"/>
              <a:cs typeface="Lora"/>
              <a:sym typeface="Lora"/>
            </a:endParaRPr>
          </a:p>
        </p:txBody>
      </p:sp>
      <p:sp>
        <p:nvSpPr>
          <p:cNvPr id="95" name="Google Shape;95;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3" name="Google Shape;92;p13">
            <a:extLst>
              <a:ext uri="{FF2B5EF4-FFF2-40B4-BE49-F238E27FC236}">
                <a16:creationId xmlns:a16="http://schemas.microsoft.com/office/drawing/2014/main" id="{2EE349EF-C72F-8145-B383-57BD9060BDAD}"/>
              </a:ext>
            </a:extLst>
          </p:cNvPr>
          <p:cNvSpPr txBox="1"/>
          <p:nvPr/>
        </p:nvSpPr>
        <p:spPr>
          <a:xfrm>
            <a:off x="653936" y="2412115"/>
            <a:ext cx="5530678" cy="445427"/>
          </a:xfrm>
          <a:prstGeom prst="roundRect">
            <a:avLst/>
          </a:prstGeom>
          <a:ln>
            <a:extLst>
              <a:ext uri="{C807C97D-BFC1-408E-A445-0C87EB9F89A2}">
                <ask:lineSketchStyleProps xmlns:ask="http://schemas.microsoft.com/office/drawing/2018/sketchyshapes" sd="1219033472">
                  <a:custGeom>
                    <a:avLst/>
                    <a:gdLst>
                      <a:gd name="connsiteX0" fmla="*/ 0 w 5983896"/>
                      <a:gd name="connsiteY0" fmla="*/ 0 h 674870"/>
                      <a:gd name="connsiteX1" fmla="*/ 5983896 w 5983896"/>
                      <a:gd name="connsiteY1" fmla="*/ 0 h 674870"/>
                      <a:gd name="connsiteX2" fmla="*/ 5983896 w 5983896"/>
                      <a:gd name="connsiteY2" fmla="*/ 674870 h 674870"/>
                      <a:gd name="connsiteX3" fmla="*/ 0 w 5983896"/>
                      <a:gd name="connsiteY3" fmla="*/ 674870 h 674870"/>
                      <a:gd name="connsiteX4" fmla="*/ 0 w 5983896"/>
                      <a:gd name="connsiteY4" fmla="*/ 0 h 67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896" h="674870" fill="none" extrusionOk="0">
                        <a:moveTo>
                          <a:pt x="0" y="0"/>
                        </a:moveTo>
                        <a:cubicBezTo>
                          <a:pt x="1145127" y="-49533"/>
                          <a:pt x="3539386" y="-14809"/>
                          <a:pt x="5983896" y="0"/>
                        </a:cubicBezTo>
                        <a:cubicBezTo>
                          <a:pt x="5959154" y="285249"/>
                          <a:pt x="5925484" y="464968"/>
                          <a:pt x="5983896" y="674870"/>
                        </a:cubicBezTo>
                        <a:cubicBezTo>
                          <a:pt x="4984267" y="626639"/>
                          <a:pt x="1642520" y="759325"/>
                          <a:pt x="0" y="674870"/>
                        </a:cubicBezTo>
                        <a:cubicBezTo>
                          <a:pt x="9705" y="363671"/>
                          <a:pt x="-4274" y="145600"/>
                          <a:pt x="0" y="0"/>
                        </a:cubicBezTo>
                        <a:close/>
                      </a:path>
                      <a:path w="5983896" h="674870" stroke="0" extrusionOk="0">
                        <a:moveTo>
                          <a:pt x="0" y="0"/>
                        </a:moveTo>
                        <a:cubicBezTo>
                          <a:pt x="2731498" y="118645"/>
                          <a:pt x="5034985" y="116012"/>
                          <a:pt x="5983896" y="0"/>
                        </a:cubicBezTo>
                        <a:cubicBezTo>
                          <a:pt x="6009838" y="114823"/>
                          <a:pt x="5942810" y="415685"/>
                          <a:pt x="5983896" y="674870"/>
                        </a:cubicBezTo>
                        <a:cubicBezTo>
                          <a:pt x="4659267" y="809470"/>
                          <a:pt x="2098756" y="517674"/>
                          <a:pt x="0" y="674870"/>
                        </a:cubicBezTo>
                        <a:cubicBezTo>
                          <a:pt x="60611" y="513164"/>
                          <a:pt x="-58471" y="324971"/>
                          <a:pt x="0"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1">
            <a:noAutofit/>
          </a:bodyPr>
          <a:lstStyle/>
          <a:p>
            <a:pPr marL="0" lvl="0" indent="0" algn="ctr" rtl="0">
              <a:spcBef>
                <a:spcPts val="600"/>
              </a:spcBef>
              <a:spcAft>
                <a:spcPts val="600"/>
              </a:spcAft>
              <a:buClr>
                <a:schemeClr val="dk1"/>
              </a:buClr>
              <a:buSzPts val="1100"/>
              <a:buFont typeface="Arial"/>
              <a:buNone/>
            </a:pPr>
            <a:r>
              <a:rPr lang="pt-PT" sz="1100" dirty="0">
                <a:latin typeface="Lora" pitchFamily="2" charset="77"/>
                <a:ea typeface="Quattrocento Sans"/>
                <a:cs typeface="Quattrocento Sans"/>
                <a:sym typeface="Quattrocento Sans"/>
              </a:rPr>
              <a:t>Is </a:t>
            </a:r>
            <a:r>
              <a:rPr lang="pt-PT" sz="1100" dirty="0" err="1">
                <a:latin typeface="Lora" pitchFamily="2" charset="77"/>
                <a:ea typeface="Quattrocento Sans"/>
                <a:cs typeface="Quattrocento Sans"/>
                <a:sym typeface="Quattrocento Sans"/>
              </a:rPr>
              <a:t>anticoagulation</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useful</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preventing</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recurrent</a:t>
            </a:r>
            <a:r>
              <a:rPr lang="pt-PT" sz="1100" dirty="0">
                <a:latin typeface="Lora" pitchFamily="2" charset="77"/>
                <a:ea typeface="Quattrocento Sans"/>
                <a:cs typeface="Quattrocento Sans"/>
                <a:sym typeface="Quattrocento Sans"/>
              </a:rPr>
              <a:t> vascular </a:t>
            </a:r>
            <a:r>
              <a:rPr lang="pt-PT" sz="1100" dirty="0" err="1">
                <a:latin typeface="Lora" pitchFamily="2" charset="77"/>
                <a:ea typeface="Quattrocento Sans"/>
                <a:cs typeface="Quattrocento Sans"/>
                <a:sym typeface="Quattrocento Sans"/>
              </a:rPr>
              <a:t>events</a:t>
            </a:r>
            <a:r>
              <a:rPr lang="pt-PT" sz="1100" dirty="0">
                <a:latin typeface="Lora" pitchFamily="2" charset="77"/>
                <a:ea typeface="Quattrocento Sans"/>
                <a:cs typeface="Quattrocento Sans"/>
                <a:sym typeface="Quattrocento Sans"/>
              </a:rPr>
              <a:t> in ESUS </a:t>
            </a:r>
            <a:r>
              <a:rPr lang="pt-PT" sz="1100" dirty="0" err="1">
                <a:latin typeface="Lora" pitchFamily="2" charset="77"/>
                <a:ea typeface="Quattrocento Sans"/>
                <a:cs typeface="Quattrocento Sans"/>
                <a:sym typeface="Quattrocento Sans"/>
              </a:rPr>
              <a:t>patients</a:t>
            </a:r>
            <a:r>
              <a:rPr lang="pt-PT" sz="1100" dirty="0">
                <a:latin typeface="Lora" pitchFamily="2" charset="77"/>
                <a:ea typeface="Quattrocento Sans"/>
                <a:cs typeface="Quattrocento Sans"/>
                <a:sym typeface="Quattrocento Sans"/>
              </a:rPr>
              <a:t>?</a:t>
            </a:r>
          </a:p>
        </p:txBody>
      </p:sp>
      <p:sp>
        <p:nvSpPr>
          <p:cNvPr id="14" name="Google Shape;92;p13">
            <a:extLst>
              <a:ext uri="{FF2B5EF4-FFF2-40B4-BE49-F238E27FC236}">
                <a16:creationId xmlns:a16="http://schemas.microsoft.com/office/drawing/2014/main" id="{F0CC2297-184C-5447-A55D-14CAD3FA2F7A}"/>
              </a:ext>
            </a:extLst>
          </p:cNvPr>
          <p:cNvSpPr txBox="1"/>
          <p:nvPr/>
        </p:nvSpPr>
        <p:spPr>
          <a:xfrm>
            <a:off x="1381249" y="3026189"/>
            <a:ext cx="5840817" cy="523721"/>
          </a:xfrm>
          <a:prstGeom prst="roundRect">
            <a:avLst/>
          </a:prstGeom>
          <a:ln>
            <a:extLst>
              <a:ext uri="{C807C97D-BFC1-408E-A445-0C87EB9F89A2}">
                <ask:lineSketchStyleProps xmlns:ask="http://schemas.microsoft.com/office/drawing/2018/sketchyshapes" sd="1219033472">
                  <a:custGeom>
                    <a:avLst/>
                    <a:gdLst>
                      <a:gd name="connsiteX0" fmla="*/ 0 w 5983896"/>
                      <a:gd name="connsiteY0" fmla="*/ 0 h 674870"/>
                      <a:gd name="connsiteX1" fmla="*/ 5983896 w 5983896"/>
                      <a:gd name="connsiteY1" fmla="*/ 0 h 674870"/>
                      <a:gd name="connsiteX2" fmla="*/ 5983896 w 5983896"/>
                      <a:gd name="connsiteY2" fmla="*/ 674870 h 674870"/>
                      <a:gd name="connsiteX3" fmla="*/ 0 w 5983896"/>
                      <a:gd name="connsiteY3" fmla="*/ 674870 h 674870"/>
                      <a:gd name="connsiteX4" fmla="*/ 0 w 5983896"/>
                      <a:gd name="connsiteY4" fmla="*/ 0 h 67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896" h="674870" fill="none" extrusionOk="0">
                        <a:moveTo>
                          <a:pt x="0" y="0"/>
                        </a:moveTo>
                        <a:cubicBezTo>
                          <a:pt x="1145127" y="-49533"/>
                          <a:pt x="3539386" y="-14809"/>
                          <a:pt x="5983896" y="0"/>
                        </a:cubicBezTo>
                        <a:cubicBezTo>
                          <a:pt x="5959154" y="285249"/>
                          <a:pt x="5925484" y="464968"/>
                          <a:pt x="5983896" y="674870"/>
                        </a:cubicBezTo>
                        <a:cubicBezTo>
                          <a:pt x="4984267" y="626639"/>
                          <a:pt x="1642520" y="759325"/>
                          <a:pt x="0" y="674870"/>
                        </a:cubicBezTo>
                        <a:cubicBezTo>
                          <a:pt x="9705" y="363671"/>
                          <a:pt x="-4274" y="145600"/>
                          <a:pt x="0" y="0"/>
                        </a:cubicBezTo>
                        <a:close/>
                      </a:path>
                      <a:path w="5983896" h="674870" stroke="0" extrusionOk="0">
                        <a:moveTo>
                          <a:pt x="0" y="0"/>
                        </a:moveTo>
                        <a:cubicBezTo>
                          <a:pt x="2731498" y="118645"/>
                          <a:pt x="5034985" y="116012"/>
                          <a:pt x="5983896" y="0"/>
                        </a:cubicBezTo>
                        <a:cubicBezTo>
                          <a:pt x="6009838" y="114823"/>
                          <a:pt x="5942810" y="415685"/>
                          <a:pt x="5983896" y="674870"/>
                        </a:cubicBezTo>
                        <a:cubicBezTo>
                          <a:pt x="4659267" y="809470"/>
                          <a:pt x="2098756" y="517674"/>
                          <a:pt x="0" y="674870"/>
                        </a:cubicBezTo>
                        <a:cubicBezTo>
                          <a:pt x="60611" y="513164"/>
                          <a:pt x="-58471" y="324971"/>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1">
            <a:noAutofit/>
          </a:bodyPr>
          <a:lstStyle/>
          <a:p>
            <a:pPr marL="0" lvl="0" indent="0" algn="ctr" rtl="0">
              <a:spcBef>
                <a:spcPts val="600"/>
              </a:spcBef>
              <a:spcAft>
                <a:spcPts val="600"/>
              </a:spcAft>
              <a:buClr>
                <a:schemeClr val="dk1"/>
              </a:buClr>
              <a:buSzPts val="1100"/>
              <a:buFont typeface="Arial"/>
              <a:buNone/>
            </a:pPr>
            <a:r>
              <a:rPr lang="pt-PT" sz="1100" dirty="0">
                <a:latin typeface="Lora" pitchFamily="2" charset="77"/>
                <a:ea typeface="Quattrocento Sans"/>
                <a:cs typeface="Quattrocento Sans"/>
                <a:sym typeface="Quattrocento Sans"/>
              </a:rPr>
              <a:t>NAVIGATE-ESUS </a:t>
            </a:r>
            <a:r>
              <a:rPr lang="pt-PT" sz="1100" dirty="0" err="1">
                <a:latin typeface="Lora" pitchFamily="2" charset="77"/>
                <a:ea typeface="Quattrocento Sans"/>
                <a:cs typeface="Quattrocento Sans"/>
                <a:sym typeface="Quattrocento Sans"/>
              </a:rPr>
              <a:t>and</a:t>
            </a:r>
            <a:r>
              <a:rPr lang="pt-PT" sz="1100" dirty="0">
                <a:latin typeface="Lora" pitchFamily="2" charset="77"/>
                <a:ea typeface="Quattrocento Sans"/>
                <a:cs typeface="Quattrocento Sans"/>
                <a:sym typeface="Quattrocento Sans"/>
              </a:rPr>
              <a:t> RE-SPECT ESUS </a:t>
            </a:r>
            <a:r>
              <a:rPr lang="pt-PT" sz="1100" dirty="0" err="1">
                <a:latin typeface="Lora" pitchFamily="2" charset="77"/>
                <a:ea typeface="Quattrocento Sans"/>
                <a:cs typeface="Quattrocento Sans"/>
                <a:sym typeface="Quattrocento Sans"/>
              </a:rPr>
              <a:t>trials</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didn’t</a:t>
            </a:r>
            <a:r>
              <a:rPr lang="pt-PT" sz="1100" dirty="0">
                <a:latin typeface="Lora" pitchFamily="2" charset="77"/>
                <a:ea typeface="Quattrocento Sans"/>
                <a:cs typeface="Quattrocento Sans"/>
                <a:sym typeface="Quattrocento Sans"/>
              </a:rPr>
              <a:t> show </a:t>
            </a:r>
            <a:r>
              <a:rPr lang="pt-PT" sz="1100" dirty="0" err="1">
                <a:latin typeface="Lora" pitchFamily="2" charset="77"/>
                <a:ea typeface="Quattrocento Sans"/>
                <a:cs typeface="Quattrocento Sans"/>
                <a:sym typeface="Quattrocento Sans"/>
              </a:rPr>
              <a:t>benefit</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with</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anticoagulation</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over</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antiplatelet</a:t>
            </a:r>
            <a:r>
              <a:rPr lang="pt-PT" sz="1100" dirty="0">
                <a:latin typeface="Lora" pitchFamily="2" charset="77"/>
                <a:ea typeface="Quattrocento Sans"/>
                <a:cs typeface="Quattrocento Sans"/>
                <a:sym typeface="Quattrocento Sans"/>
              </a:rPr>
              <a:t> </a:t>
            </a:r>
            <a:r>
              <a:rPr lang="pt-PT" sz="1100" dirty="0" err="1">
                <a:latin typeface="Lora" pitchFamily="2" charset="77"/>
                <a:ea typeface="Quattrocento Sans"/>
                <a:cs typeface="Quattrocento Sans"/>
                <a:sym typeface="Quattrocento Sans"/>
              </a:rPr>
              <a:t>therapy</a:t>
            </a:r>
            <a:r>
              <a:rPr lang="pt-PT" sz="1100" dirty="0">
                <a:latin typeface="Lora" pitchFamily="2" charset="77"/>
                <a:ea typeface="Quattrocento Sans"/>
                <a:cs typeface="Quattrocento Sans"/>
                <a:sym typeface="Quattrocento Sans"/>
              </a:rPr>
              <a:t> </a:t>
            </a:r>
          </a:p>
        </p:txBody>
      </p:sp>
      <p:sp>
        <p:nvSpPr>
          <p:cNvPr id="2" name="Seta em Curva 1">
            <a:extLst>
              <a:ext uri="{FF2B5EF4-FFF2-40B4-BE49-F238E27FC236}">
                <a16:creationId xmlns:a16="http://schemas.microsoft.com/office/drawing/2014/main" id="{156E47FC-28D9-3944-A4F0-10A56006DFC2}"/>
              </a:ext>
            </a:extLst>
          </p:cNvPr>
          <p:cNvSpPr/>
          <p:nvPr/>
        </p:nvSpPr>
        <p:spPr>
          <a:xfrm rot="5400000">
            <a:off x="6208940" y="2612481"/>
            <a:ext cx="353109" cy="221996"/>
          </a:xfrm>
          <a:prstGeom prst="ben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PT">
              <a:solidFill>
                <a:schemeClr val="tx1"/>
              </a:solidFill>
            </a:endParaRPr>
          </a:p>
        </p:txBody>
      </p:sp>
      <p:sp>
        <p:nvSpPr>
          <p:cNvPr id="16" name="Google Shape;92;p13">
            <a:extLst>
              <a:ext uri="{FF2B5EF4-FFF2-40B4-BE49-F238E27FC236}">
                <a16:creationId xmlns:a16="http://schemas.microsoft.com/office/drawing/2014/main" id="{DE8E0F6C-ACEB-4E44-A4C6-A5A1F9D11AD2}"/>
              </a:ext>
            </a:extLst>
          </p:cNvPr>
          <p:cNvSpPr txBox="1"/>
          <p:nvPr/>
        </p:nvSpPr>
        <p:spPr>
          <a:xfrm>
            <a:off x="3734895" y="3556867"/>
            <a:ext cx="765544" cy="621728"/>
          </a:xfrm>
          <a:prstGeom prst="roundRect">
            <a:avLst/>
          </a:prstGeom>
          <a:ln cap="rnd">
            <a:noFill/>
            <a:round/>
            <a:extLst>
              <a:ext uri="{C807C97D-BFC1-408E-A445-0C87EB9F89A2}">
                <ask:lineSketchStyleProps xmlns:ask="http://schemas.microsoft.com/office/drawing/2018/sketchyshapes" sd="1219033472">
                  <a:custGeom>
                    <a:avLst/>
                    <a:gdLst>
                      <a:gd name="connsiteX0" fmla="*/ 0 w 5983896"/>
                      <a:gd name="connsiteY0" fmla="*/ 0 h 674870"/>
                      <a:gd name="connsiteX1" fmla="*/ 5983896 w 5983896"/>
                      <a:gd name="connsiteY1" fmla="*/ 0 h 674870"/>
                      <a:gd name="connsiteX2" fmla="*/ 5983896 w 5983896"/>
                      <a:gd name="connsiteY2" fmla="*/ 674870 h 674870"/>
                      <a:gd name="connsiteX3" fmla="*/ 0 w 5983896"/>
                      <a:gd name="connsiteY3" fmla="*/ 674870 h 674870"/>
                      <a:gd name="connsiteX4" fmla="*/ 0 w 5983896"/>
                      <a:gd name="connsiteY4" fmla="*/ 0 h 67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896" h="674870" fill="none" extrusionOk="0">
                        <a:moveTo>
                          <a:pt x="0" y="0"/>
                        </a:moveTo>
                        <a:cubicBezTo>
                          <a:pt x="1145127" y="-49533"/>
                          <a:pt x="3539386" y="-14809"/>
                          <a:pt x="5983896" y="0"/>
                        </a:cubicBezTo>
                        <a:cubicBezTo>
                          <a:pt x="5959154" y="285249"/>
                          <a:pt x="5925484" y="464968"/>
                          <a:pt x="5983896" y="674870"/>
                        </a:cubicBezTo>
                        <a:cubicBezTo>
                          <a:pt x="4984267" y="626639"/>
                          <a:pt x="1642520" y="759325"/>
                          <a:pt x="0" y="674870"/>
                        </a:cubicBezTo>
                        <a:cubicBezTo>
                          <a:pt x="9705" y="363671"/>
                          <a:pt x="-4274" y="145600"/>
                          <a:pt x="0" y="0"/>
                        </a:cubicBezTo>
                        <a:close/>
                      </a:path>
                      <a:path w="5983896" h="674870" stroke="0" extrusionOk="0">
                        <a:moveTo>
                          <a:pt x="0" y="0"/>
                        </a:moveTo>
                        <a:cubicBezTo>
                          <a:pt x="2731498" y="118645"/>
                          <a:pt x="5034985" y="116012"/>
                          <a:pt x="5983896" y="0"/>
                        </a:cubicBezTo>
                        <a:cubicBezTo>
                          <a:pt x="6009838" y="114823"/>
                          <a:pt x="5942810" y="415685"/>
                          <a:pt x="5983896" y="674870"/>
                        </a:cubicBezTo>
                        <a:cubicBezTo>
                          <a:pt x="4659267" y="809470"/>
                          <a:pt x="2098756" y="517674"/>
                          <a:pt x="0" y="674870"/>
                        </a:cubicBezTo>
                        <a:cubicBezTo>
                          <a:pt x="60611" y="513164"/>
                          <a:pt x="-58471" y="324971"/>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1">
            <a:noAutofit/>
          </a:bodyPr>
          <a:lstStyle/>
          <a:p>
            <a:pPr marL="0" lvl="0" indent="0" algn="ctr" rtl="0">
              <a:spcBef>
                <a:spcPts val="600"/>
              </a:spcBef>
              <a:spcAft>
                <a:spcPts val="600"/>
              </a:spcAft>
              <a:buClr>
                <a:schemeClr val="dk1"/>
              </a:buClr>
              <a:buSzPts val="1100"/>
              <a:buFont typeface="Arial"/>
              <a:buNone/>
            </a:pPr>
            <a:r>
              <a:rPr lang="pt-PT" b="1" dirty="0" err="1">
                <a:latin typeface="Lora" pitchFamily="2" charset="77"/>
                <a:ea typeface="Quattrocento Sans"/>
                <a:cs typeface="Quattrocento Sans"/>
                <a:sym typeface="Quattrocento Sans"/>
              </a:rPr>
              <a:t>Why</a:t>
            </a:r>
            <a:r>
              <a:rPr lang="pt-PT" b="1" dirty="0">
                <a:latin typeface="Lora" pitchFamily="2" charset="77"/>
                <a:ea typeface="Quattrocento Sans"/>
                <a:cs typeface="Quattrocento Sans"/>
                <a:sym typeface="Quattrocento Sans"/>
              </a:rPr>
              <a:t>?</a:t>
            </a:r>
            <a:endParaRPr lang="pt-PT" dirty="0">
              <a:latin typeface="Lora" pitchFamily="2" charset="77"/>
              <a:ea typeface="Quattrocento Sans"/>
              <a:cs typeface="Quattrocento Sans"/>
              <a:sym typeface="Quattrocento Sans"/>
            </a:endParaRPr>
          </a:p>
        </p:txBody>
      </p:sp>
      <p:pic>
        <p:nvPicPr>
          <p:cNvPr id="17" name="Imagem 16">
            <a:extLst>
              <a:ext uri="{FF2B5EF4-FFF2-40B4-BE49-F238E27FC236}">
                <a16:creationId xmlns:a16="http://schemas.microsoft.com/office/drawing/2014/main" id="{26F395A2-6CF0-BF47-A0C2-3DF41250F3DA}"/>
              </a:ext>
            </a:extLst>
          </p:cNvPr>
          <p:cNvPicPr>
            <a:picLocks noChangeAspect="1"/>
          </p:cNvPicPr>
          <p:nvPr/>
        </p:nvPicPr>
        <p:blipFill>
          <a:blip r:embed="rId6"/>
          <a:stretch>
            <a:fillRect/>
          </a:stretch>
        </p:blipFill>
        <p:spPr>
          <a:xfrm>
            <a:off x="7392318" y="190169"/>
            <a:ext cx="1551188" cy="570437"/>
          </a:xfrm>
          <a:prstGeom prst="rect">
            <a:avLst/>
          </a:prstGeom>
        </p:spPr>
      </p:pic>
      <p:pic>
        <p:nvPicPr>
          <p:cNvPr id="6" name="Áudio 5">
            <a:hlinkClick r:id="" action="ppaction://media"/>
            <a:extLst>
              <a:ext uri="{FF2B5EF4-FFF2-40B4-BE49-F238E27FC236}">
                <a16:creationId xmlns:a16="http://schemas.microsoft.com/office/drawing/2014/main" id="{DAF7020E-8A98-5544-92CB-3C425F14286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4114800"/>
            <a:ext cx="812800" cy="812800"/>
          </a:xfrm>
          <a:prstGeom prst="rect">
            <a:avLst/>
          </a:prstGeom>
        </p:spPr>
      </p:pic>
    </p:spTree>
    <p:custDataLst>
      <p:tags r:id="rId1"/>
    </p:custDataLst>
  </p:cSld>
  <p:clrMapOvr>
    <a:masterClrMapping/>
  </p:clrMapOvr>
  <p:transition advTm="4376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6"/>
                </p:tgtEl>
              </p:cMediaNode>
            </p:audio>
          </p:childTnLst>
        </p:cTn>
      </p:par>
    </p:tnLst>
    <p:bldLst>
      <p:bldP spid="13" grpId="0" animBg="1"/>
      <p:bldP spid="14" grpId="0" animBg="1"/>
      <p:bldP spid="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Objectives</a:t>
            </a:r>
            <a:endParaRPr dirty="0"/>
          </a:p>
        </p:txBody>
      </p:sp>
      <p:sp>
        <p:nvSpPr>
          <p:cNvPr id="125" name="Google Shape;125;p17"/>
          <p:cNvSpPr txBox="1">
            <a:spLocks noGrp="1"/>
          </p:cNvSpPr>
          <p:nvPr>
            <p:ph type="body" idx="1"/>
          </p:nvPr>
        </p:nvSpPr>
        <p:spPr>
          <a:xfrm>
            <a:off x="497947" y="1475738"/>
            <a:ext cx="7669965" cy="1427563"/>
          </a:xfrm>
          <a:prstGeom prst="rect">
            <a:avLst/>
          </a:prstGeom>
        </p:spPr>
        <p:txBody>
          <a:bodyPr spcFirstLastPara="1" wrap="square" lIns="91425" tIns="91425" rIns="91425" bIns="91425" anchor="t" anchorCtr="0">
            <a:noAutofit/>
          </a:bodyPr>
          <a:lstStyle/>
          <a:p>
            <a:pPr marL="0" lvl="0" indent="0" algn="l" rtl="0">
              <a:spcBef>
                <a:spcPts val="600"/>
              </a:spcBef>
              <a:spcAft>
                <a:spcPts val="600"/>
              </a:spcAft>
              <a:buClr>
                <a:schemeClr val="dk1"/>
              </a:buClr>
              <a:buSzPts val="1100"/>
              <a:buFont typeface="Arial"/>
              <a:buNone/>
            </a:pPr>
            <a:r>
              <a:rPr lang="pt-PT" sz="1200" dirty="0">
                <a:latin typeface="Lora" pitchFamily="2" charset="77"/>
              </a:rPr>
              <a:t>To </a:t>
            </a:r>
            <a:r>
              <a:rPr lang="pt-PT" sz="1200" dirty="0" err="1">
                <a:latin typeface="Lora" pitchFamily="2" charset="77"/>
              </a:rPr>
              <a:t>identify</a:t>
            </a:r>
            <a:r>
              <a:rPr lang="pt-PT" sz="1200" dirty="0">
                <a:latin typeface="Lora" pitchFamily="2" charset="77"/>
              </a:rPr>
              <a:t> </a:t>
            </a:r>
            <a:r>
              <a:rPr lang="pt-PT" sz="1200" dirty="0" err="1">
                <a:latin typeface="Lora" pitchFamily="2" charset="77"/>
              </a:rPr>
              <a:t>sub-groups</a:t>
            </a:r>
            <a:r>
              <a:rPr lang="pt-PT" sz="1200" dirty="0">
                <a:latin typeface="Lora" pitchFamily="2" charset="77"/>
              </a:rPr>
              <a:t> </a:t>
            </a:r>
            <a:r>
              <a:rPr lang="pt-PT" sz="1200" dirty="0" err="1">
                <a:latin typeface="Lora" pitchFamily="2" charset="77"/>
              </a:rPr>
              <a:t>of</a:t>
            </a:r>
            <a:r>
              <a:rPr lang="pt-PT" sz="1200" dirty="0">
                <a:latin typeface="Lora" pitchFamily="2" charset="77"/>
              </a:rPr>
              <a:t> ESUS </a:t>
            </a:r>
            <a:r>
              <a:rPr lang="pt-PT" sz="1200" dirty="0" err="1">
                <a:latin typeface="Lora" pitchFamily="2" charset="77"/>
              </a:rPr>
              <a:t>patients</a:t>
            </a:r>
            <a:r>
              <a:rPr lang="pt-PT" sz="1200" dirty="0">
                <a:latin typeface="Lora" pitchFamily="2" charset="77"/>
              </a:rPr>
              <a:t> </a:t>
            </a:r>
            <a:r>
              <a:rPr lang="pt-PT" sz="1200" dirty="0" err="1">
                <a:latin typeface="Lora" pitchFamily="2" charset="77"/>
              </a:rPr>
              <a:t>and</a:t>
            </a:r>
            <a:r>
              <a:rPr lang="pt-PT" sz="1200" dirty="0">
                <a:latin typeface="Lora" pitchFamily="2" charset="77"/>
              </a:rPr>
              <a:t> </a:t>
            </a:r>
            <a:r>
              <a:rPr lang="pt-PT" sz="1200" dirty="0" err="1">
                <a:latin typeface="Lora" pitchFamily="2" charset="77"/>
              </a:rPr>
              <a:t>evaluate</a:t>
            </a:r>
            <a:r>
              <a:rPr lang="pt-PT" sz="1200" dirty="0">
                <a:latin typeface="Lora" pitchFamily="2" charset="77"/>
              </a:rPr>
              <a:t> </a:t>
            </a:r>
            <a:r>
              <a:rPr lang="pt-PT" sz="1200" dirty="0" err="1">
                <a:latin typeface="Lora" pitchFamily="2" charset="77"/>
              </a:rPr>
              <a:t>differences</a:t>
            </a:r>
            <a:r>
              <a:rPr lang="pt-PT" sz="1200" dirty="0">
                <a:latin typeface="Lora" pitchFamily="2" charset="77"/>
              </a:rPr>
              <a:t> in </a:t>
            </a:r>
            <a:r>
              <a:rPr lang="pt-PT" sz="1200" dirty="0" err="1">
                <a:latin typeface="Lora" pitchFamily="2" charset="77"/>
              </a:rPr>
              <a:t>clinical</a:t>
            </a:r>
            <a:r>
              <a:rPr lang="pt-PT" sz="1200" dirty="0">
                <a:latin typeface="Lora" pitchFamily="2" charset="77"/>
              </a:rPr>
              <a:t> </a:t>
            </a:r>
            <a:r>
              <a:rPr lang="pt-PT" sz="1200" dirty="0" err="1">
                <a:latin typeface="Lora" pitchFamily="2" charset="77"/>
              </a:rPr>
              <a:t>outcomes</a:t>
            </a:r>
            <a:r>
              <a:rPr lang="pt-PT" sz="1200" dirty="0">
                <a:latin typeface="Lora" pitchFamily="2" charset="77"/>
              </a:rPr>
              <a:t> </a:t>
            </a:r>
            <a:r>
              <a:rPr lang="pt-PT" sz="1200" dirty="0" err="1">
                <a:latin typeface="Lora" pitchFamily="2" charset="77"/>
              </a:rPr>
              <a:t>after</a:t>
            </a:r>
            <a:r>
              <a:rPr lang="pt-PT" sz="1200" dirty="0">
                <a:latin typeface="Lora" pitchFamily="2" charset="77"/>
              </a:rPr>
              <a:t> a 5-year follow-up.</a:t>
            </a:r>
          </a:p>
          <a:p>
            <a:pPr marL="0" lvl="0" indent="0" algn="l" rtl="0">
              <a:spcBef>
                <a:spcPts val="600"/>
              </a:spcBef>
              <a:spcAft>
                <a:spcPts val="0"/>
              </a:spcAft>
              <a:buClr>
                <a:schemeClr val="dk1"/>
              </a:buClr>
              <a:buSzPts val="1100"/>
              <a:buFont typeface="Arial"/>
              <a:buNone/>
            </a:pPr>
            <a:r>
              <a:rPr lang="pt-PT" sz="1100" dirty="0" err="1">
                <a:latin typeface="Lora" pitchFamily="2" charset="77"/>
              </a:rPr>
              <a:t>We</a:t>
            </a:r>
            <a:r>
              <a:rPr lang="pt-PT" sz="1100" dirty="0">
                <a:latin typeface="Lora" pitchFamily="2" charset="77"/>
              </a:rPr>
              <a:t> </a:t>
            </a:r>
            <a:r>
              <a:rPr lang="pt-PT" sz="1100" dirty="0" err="1">
                <a:latin typeface="Lora" pitchFamily="2" charset="77"/>
              </a:rPr>
              <a:t>propose</a:t>
            </a:r>
            <a:r>
              <a:rPr lang="pt-PT" sz="1100" dirty="0">
                <a:latin typeface="Lora" pitchFamily="2" charset="77"/>
              </a:rPr>
              <a:t> </a:t>
            </a:r>
            <a:r>
              <a:rPr lang="pt-PT" sz="1100" dirty="0" err="1">
                <a:latin typeface="Lora" pitchFamily="2" charset="77"/>
              </a:rPr>
              <a:t>the</a:t>
            </a:r>
            <a:r>
              <a:rPr lang="pt-PT" sz="1100" dirty="0">
                <a:latin typeface="Lora" pitchFamily="2" charset="77"/>
              </a:rPr>
              <a:t> </a:t>
            </a:r>
            <a:r>
              <a:rPr lang="pt-PT" sz="1100" dirty="0" err="1">
                <a:latin typeface="Lora" pitchFamily="2" charset="77"/>
              </a:rPr>
              <a:t>definition</a:t>
            </a:r>
            <a:r>
              <a:rPr lang="pt-PT" sz="1100" dirty="0">
                <a:latin typeface="Lora" pitchFamily="2" charset="77"/>
              </a:rPr>
              <a:t> </a:t>
            </a:r>
            <a:r>
              <a:rPr lang="pt-PT" sz="1100" dirty="0" err="1">
                <a:latin typeface="Lora" pitchFamily="2" charset="77"/>
              </a:rPr>
              <a:t>of</a:t>
            </a:r>
            <a:r>
              <a:rPr lang="pt-PT" sz="1100" dirty="0">
                <a:latin typeface="Lora" pitchFamily="2" charset="77"/>
              </a:rPr>
              <a:t> 2 </a:t>
            </a:r>
            <a:r>
              <a:rPr lang="pt-PT" sz="1100" dirty="0" err="1">
                <a:latin typeface="Lora" pitchFamily="2" charset="77"/>
              </a:rPr>
              <a:t>groups</a:t>
            </a:r>
            <a:r>
              <a:rPr lang="pt-PT" sz="1100" dirty="0">
                <a:latin typeface="Lora" pitchFamily="2" charset="77"/>
              </a:rPr>
              <a:t>:</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pic>
        <p:nvPicPr>
          <p:cNvPr id="10" name="Imagem 9">
            <a:extLst>
              <a:ext uri="{FF2B5EF4-FFF2-40B4-BE49-F238E27FC236}">
                <a16:creationId xmlns:a16="http://schemas.microsoft.com/office/drawing/2014/main" id="{0C9C4B2B-FC40-0B4A-95D7-DD5A3ED889E7}"/>
              </a:ext>
            </a:extLst>
          </p:cNvPr>
          <p:cNvPicPr>
            <a:picLocks noChangeAspect="1"/>
          </p:cNvPicPr>
          <p:nvPr/>
        </p:nvPicPr>
        <p:blipFill>
          <a:blip r:embed="rId6"/>
          <a:stretch>
            <a:fillRect/>
          </a:stretch>
        </p:blipFill>
        <p:spPr>
          <a:xfrm>
            <a:off x="7392318" y="190169"/>
            <a:ext cx="1551188" cy="570437"/>
          </a:xfrm>
          <a:prstGeom prst="rect">
            <a:avLst/>
          </a:prstGeom>
        </p:spPr>
      </p:pic>
      <p:sp>
        <p:nvSpPr>
          <p:cNvPr id="11" name="Google Shape;312;p29">
            <a:extLst>
              <a:ext uri="{FF2B5EF4-FFF2-40B4-BE49-F238E27FC236}">
                <a16:creationId xmlns:a16="http://schemas.microsoft.com/office/drawing/2014/main" id="{16764E57-5C8B-B746-B3F3-8ADF0F797EBA}"/>
              </a:ext>
            </a:extLst>
          </p:cNvPr>
          <p:cNvSpPr/>
          <p:nvPr/>
        </p:nvSpPr>
        <p:spPr>
          <a:xfrm>
            <a:off x="3729450" y="2172585"/>
            <a:ext cx="1685100" cy="1685100"/>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Lora"/>
                <a:ea typeface="Lora"/>
                <a:cs typeface="Lora"/>
                <a:sym typeface="Lora"/>
              </a:rPr>
              <a:t>ESUS</a:t>
            </a:r>
          </a:p>
          <a:p>
            <a:pPr marL="0" lvl="0" indent="0" algn="ctr" rtl="0">
              <a:spcBef>
                <a:spcPts val="0"/>
              </a:spcBef>
              <a:spcAft>
                <a:spcPts val="0"/>
              </a:spcAft>
              <a:buNone/>
            </a:pPr>
            <a:r>
              <a:rPr lang="en" b="1" dirty="0">
                <a:latin typeface="Lora"/>
                <a:ea typeface="Lora"/>
                <a:cs typeface="Lora"/>
                <a:sym typeface="Lora"/>
              </a:rPr>
              <a:t>‘</a:t>
            </a:r>
            <a:r>
              <a:rPr lang="en" b="1" dirty="0" err="1">
                <a:latin typeface="Lora"/>
                <a:ea typeface="Lora"/>
                <a:cs typeface="Lora"/>
                <a:sym typeface="Lora"/>
              </a:rPr>
              <a:t>Athero</a:t>
            </a:r>
            <a:r>
              <a:rPr lang="en" b="1" dirty="0">
                <a:latin typeface="Lora"/>
                <a:ea typeface="Lora"/>
                <a:cs typeface="Lora"/>
                <a:sym typeface="Lora"/>
              </a:rPr>
              <a:t>'</a:t>
            </a:r>
            <a:endParaRPr b="1" dirty="0">
              <a:latin typeface="Lora"/>
              <a:ea typeface="Lora"/>
              <a:cs typeface="Lora"/>
              <a:sym typeface="Lora"/>
            </a:endParaRPr>
          </a:p>
        </p:txBody>
      </p:sp>
      <p:sp>
        <p:nvSpPr>
          <p:cNvPr id="12" name="Google Shape;314;p29">
            <a:extLst>
              <a:ext uri="{FF2B5EF4-FFF2-40B4-BE49-F238E27FC236}">
                <a16:creationId xmlns:a16="http://schemas.microsoft.com/office/drawing/2014/main" id="{895E0ED0-6973-DD4A-B4ED-57D7581BEF01}"/>
              </a:ext>
            </a:extLst>
          </p:cNvPr>
          <p:cNvSpPr/>
          <p:nvPr/>
        </p:nvSpPr>
        <p:spPr>
          <a:xfrm>
            <a:off x="6211102" y="2172585"/>
            <a:ext cx="1685100" cy="1685100"/>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Lora"/>
                <a:ea typeface="Lora"/>
                <a:cs typeface="Lora"/>
                <a:sym typeface="Lora"/>
              </a:rPr>
              <a:t>‘ESUS </a:t>
            </a:r>
            <a:r>
              <a:rPr lang="en" b="1" dirty="0" err="1">
                <a:latin typeface="Lora"/>
                <a:ea typeface="Lora"/>
                <a:cs typeface="Lora"/>
                <a:sym typeface="Lora"/>
              </a:rPr>
              <a:t>NonAthero</a:t>
            </a:r>
            <a:r>
              <a:rPr lang="en" b="1" dirty="0">
                <a:latin typeface="Lora"/>
                <a:ea typeface="Lora"/>
                <a:cs typeface="Lora"/>
                <a:sym typeface="Lora"/>
              </a:rPr>
              <a:t>’</a:t>
            </a:r>
            <a:endParaRPr b="1" dirty="0">
              <a:latin typeface="Lora"/>
              <a:ea typeface="Lora"/>
              <a:cs typeface="Lora"/>
              <a:sym typeface="Lora"/>
            </a:endParaRPr>
          </a:p>
        </p:txBody>
      </p:sp>
      <p:sp>
        <p:nvSpPr>
          <p:cNvPr id="3" name="CaixaDeTexto 2">
            <a:extLst>
              <a:ext uri="{FF2B5EF4-FFF2-40B4-BE49-F238E27FC236}">
                <a16:creationId xmlns:a16="http://schemas.microsoft.com/office/drawing/2014/main" id="{B3851963-E2C7-EC4F-818D-96C68B00A175}"/>
              </a:ext>
            </a:extLst>
          </p:cNvPr>
          <p:cNvSpPr txBox="1"/>
          <p:nvPr/>
        </p:nvSpPr>
        <p:spPr>
          <a:xfrm>
            <a:off x="3320450" y="4109801"/>
            <a:ext cx="2389942" cy="461665"/>
          </a:xfrm>
          <a:prstGeom prst="rect">
            <a:avLst/>
          </a:prstGeom>
          <a:noFill/>
        </p:spPr>
        <p:txBody>
          <a:bodyPr wrap="square" rtlCol="0">
            <a:spAutoFit/>
          </a:bodyPr>
          <a:lstStyle/>
          <a:p>
            <a:pPr algn="ctr"/>
            <a:r>
              <a:rPr lang="pt-PT" sz="1200" dirty="0">
                <a:latin typeface="Lora" pitchFamily="2" charset="77"/>
              </a:rPr>
              <a:t>(</a:t>
            </a:r>
            <a:r>
              <a:rPr lang="pt-PT" sz="1200" dirty="0" err="1">
                <a:latin typeface="Lora" pitchFamily="2" charset="77"/>
              </a:rPr>
              <a:t>problaly</a:t>
            </a:r>
            <a:r>
              <a:rPr lang="pt-PT" sz="1200" dirty="0">
                <a:latin typeface="Lora" pitchFamily="2" charset="77"/>
              </a:rPr>
              <a:t> </a:t>
            </a:r>
            <a:r>
              <a:rPr lang="pt-PT" sz="1200" dirty="0" err="1">
                <a:latin typeface="Lora" pitchFamily="2" charset="77"/>
              </a:rPr>
              <a:t>will</a:t>
            </a:r>
            <a:r>
              <a:rPr lang="pt-PT" sz="1200" dirty="0">
                <a:latin typeface="Lora" pitchFamily="2" charset="77"/>
              </a:rPr>
              <a:t> </a:t>
            </a:r>
            <a:r>
              <a:rPr lang="pt-PT" sz="1200" dirty="0" err="1">
                <a:latin typeface="Lora" pitchFamily="2" charset="77"/>
              </a:rPr>
              <a:t>benefit</a:t>
            </a:r>
            <a:r>
              <a:rPr lang="pt-PT" sz="1200" dirty="0">
                <a:latin typeface="Lora" pitchFamily="2" charset="77"/>
              </a:rPr>
              <a:t> </a:t>
            </a:r>
            <a:r>
              <a:rPr lang="pt-PT" sz="1200" dirty="0" err="1">
                <a:latin typeface="Lora" pitchFamily="2" charset="77"/>
              </a:rPr>
              <a:t>with</a:t>
            </a:r>
            <a:r>
              <a:rPr lang="pt-PT" sz="1200" dirty="0">
                <a:latin typeface="Lora" pitchFamily="2" charset="77"/>
              </a:rPr>
              <a:t> </a:t>
            </a:r>
            <a:r>
              <a:rPr lang="pt-PT" sz="1200" b="1" dirty="0" err="1">
                <a:latin typeface="Lora" pitchFamily="2" charset="77"/>
              </a:rPr>
              <a:t>antiplatelet</a:t>
            </a:r>
            <a:r>
              <a:rPr lang="pt-PT" sz="1200" dirty="0">
                <a:latin typeface="Lora" pitchFamily="2" charset="77"/>
              </a:rPr>
              <a:t> </a:t>
            </a:r>
            <a:r>
              <a:rPr lang="pt-PT" sz="1200" dirty="0" err="1">
                <a:latin typeface="Lora" pitchFamily="2" charset="77"/>
              </a:rPr>
              <a:t>therapy</a:t>
            </a:r>
            <a:r>
              <a:rPr lang="pt-PT" sz="1200" dirty="0">
                <a:latin typeface="Lora" pitchFamily="2" charset="77"/>
              </a:rPr>
              <a:t>)</a:t>
            </a:r>
          </a:p>
        </p:txBody>
      </p:sp>
      <p:sp>
        <p:nvSpPr>
          <p:cNvPr id="4" name="CaixaDeTexto 3">
            <a:extLst>
              <a:ext uri="{FF2B5EF4-FFF2-40B4-BE49-F238E27FC236}">
                <a16:creationId xmlns:a16="http://schemas.microsoft.com/office/drawing/2014/main" id="{8703D23A-E0D5-9448-95B1-79E5B9AB5F7D}"/>
              </a:ext>
            </a:extLst>
          </p:cNvPr>
          <p:cNvSpPr txBox="1"/>
          <p:nvPr/>
        </p:nvSpPr>
        <p:spPr>
          <a:xfrm>
            <a:off x="6046264" y="4109801"/>
            <a:ext cx="2014775" cy="461665"/>
          </a:xfrm>
          <a:prstGeom prst="rect">
            <a:avLst/>
          </a:prstGeom>
          <a:noFill/>
        </p:spPr>
        <p:txBody>
          <a:bodyPr wrap="square" rtlCol="0">
            <a:spAutoFit/>
          </a:bodyPr>
          <a:lstStyle/>
          <a:p>
            <a:pPr algn="ctr"/>
            <a:r>
              <a:rPr lang="pt-PT" sz="1200" dirty="0">
                <a:latin typeface="Lora" pitchFamily="2" charset="77"/>
              </a:rPr>
              <a:t>(</a:t>
            </a:r>
            <a:r>
              <a:rPr lang="pt-PT" sz="1200" dirty="0" err="1">
                <a:latin typeface="Lora" pitchFamily="2" charset="77"/>
              </a:rPr>
              <a:t>problaly</a:t>
            </a:r>
            <a:r>
              <a:rPr lang="pt-PT" sz="1200" dirty="0">
                <a:latin typeface="Lora" pitchFamily="2" charset="77"/>
              </a:rPr>
              <a:t> </a:t>
            </a:r>
            <a:r>
              <a:rPr lang="pt-PT" sz="1200" dirty="0" err="1">
                <a:latin typeface="Lora" pitchFamily="2" charset="77"/>
              </a:rPr>
              <a:t>will</a:t>
            </a:r>
            <a:r>
              <a:rPr lang="pt-PT" sz="1200" dirty="0">
                <a:latin typeface="Lora" pitchFamily="2" charset="77"/>
              </a:rPr>
              <a:t> </a:t>
            </a:r>
            <a:r>
              <a:rPr lang="pt-PT" sz="1200" dirty="0" err="1">
                <a:latin typeface="Lora" pitchFamily="2" charset="77"/>
              </a:rPr>
              <a:t>benefit</a:t>
            </a:r>
            <a:r>
              <a:rPr lang="pt-PT" sz="1200" dirty="0">
                <a:latin typeface="Lora" pitchFamily="2" charset="77"/>
              </a:rPr>
              <a:t> </a:t>
            </a:r>
            <a:r>
              <a:rPr lang="pt-PT" sz="1200" dirty="0" err="1">
                <a:latin typeface="Lora" pitchFamily="2" charset="77"/>
              </a:rPr>
              <a:t>with</a:t>
            </a:r>
            <a:r>
              <a:rPr lang="pt-PT" sz="1200" dirty="0">
                <a:latin typeface="Lora" pitchFamily="2" charset="77"/>
              </a:rPr>
              <a:t> </a:t>
            </a:r>
            <a:r>
              <a:rPr lang="pt-PT" sz="1200" b="1" dirty="0" err="1">
                <a:latin typeface="Lora" pitchFamily="2" charset="77"/>
              </a:rPr>
              <a:t>anticoagulation</a:t>
            </a:r>
            <a:r>
              <a:rPr lang="pt-PT" sz="1200" dirty="0">
                <a:latin typeface="Lora" pitchFamily="2" charset="77"/>
              </a:rPr>
              <a:t>)</a:t>
            </a:r>
            <a:endParaRPr lang="pt-PT" sz="1600" dirty="0">
              <a:latin typeface="Lora" pitchFamily="2" charset="77"/>
            </a:endParaRPr>
          </a:p>
        </p:txBody>
      </p:sp>
      <p:pic>
        <p:nvPicPr>
          <p:cNvPr id="17" name="Áudio 16">
            <a:hlinkClick r:id="" action="ppaction://media"/>
            <a:extLst>
              <a:ext uri="{FF2B5EF4-FFF2-40B4-BE49-F238E27FC236}">
                <a16:creationId xmlns:a16="http://schemas.microsoft.com/office/drawing/2014/main" id="{4C1E77BF-C4A9-D144-9CCB-2DAA8C4FFBA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4114800"/>
            <a:ext cx="812800" cy="812800"/>
          </a:xfrm>
          <a:prstGeom prst="rect">
            <a:avLst/>
          </a:prstGeom>
        </p:spPr>
      </p:pic>
    </p:spTree>
    <p:custDataLst>
      <p:tags r:id="rId1"/>
    </p:custDataLst>
  </p:cSld>
  <p:clrMapOvr>
    <a:masterClrMapping/>
  </p:clrMapOvr>
  <p:transition advTm="6349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7"/>
                </p:tgtEl>
              </p:cMediaNode>
            </p:audio>
          </p:childTnLst>
        </p:cTn>
      </p:par>
    </p:tnLst>
    <p:bldLst>
      <p:bldP spid="11" grpId="0" animBg="1"/>
      <p:bldP spid="12"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ctrTitle" idx="4294967295"/>
          </p:nvPr>
        </p:nvSpPr>
        <p:spPr>
          <a:xfrm>
            <a:off x="190305" y="294369"/>
            <a:ext cx="2112484" cy="4681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highlight>
                  <a:schemeClr val="accent1"/>
                </a:highlight>
              </a:rPr>
              <a:t>Patient selection</a:t>
            </a:r>
            <a:endParaRPr sz="1600" dirty="0">
              <a:highlight>
                <a:schemeClr val="accent1"/>
              </a:highlight>
            </a:endParaRPr>
          </a:p>
        </p:txBody>
      </p:sp>
      <p:grpSp>
        <p:nvGrpSpPr>
          <p:cNvPr id="278" name="Google Shape;278;p27"/>
          <p:cNvGrpSpPr/>
          <p:nvPr/>
        </p:nvGrpSpPr>
        <p:grpSpPr>
          <a:xfrm>
            <a:off x="4433048" y="4413425"/>
            <a:ext cx="277859" cy="201655"/>
            <a:chOff x="3932350" y="3714775"/>
            <a:chExt cx="439650" cy="319075"/>
          </a:xfrm>
        </p:grpSpPr>
        <p:sp>
          <p:nvSpPr>
            <p:cNvPr id="279" name="Google Shape;279;p2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Agrupar 12">
            <a:extLst>
              <a:ext uri="{FF2B5EF4-FFF2-40B4-BE49-F238E27FC236}">
                <a16:creationId xmlns:a16="http://schemas.microsoft.com/office/drawing/2014/main" id="{C62C8C1B-A3B1-7244-BBD9-A916C6210D09}"/>
              </a:ext>
            </a:extLst>
          </p:cNvPr>
          <p:cNvGrpSpPr/>
          <p:nvPr/>
        </p:nvGrpSpPr>
        <p:grpSpPr>
          <a:xfrm>
            <a:off x="374904" y="294369"/>
            <a:ext cx="7964418" cy="3891381"/>
            <a:chOff x="1765614" y="1698812"/>
            <a:chExt cx="8178708" cy="3903024"/>
          </a:xfrm>
        </p:grpSpPr>
        <p:sp>
          <p:nvSpPr>
            <p:cNvPr id="14" name="Retângulo 13">
              <a:extLst>
                <a:ext uri="{FF2B5EF4-FFF2-40B4-BE49-F238E27FC236}">
                  <a16:creationId xmlns:a16="http://schemas.microsoft.com/office/drawing/2014/main" id="{087FEA6F-7273-404E-996E-CA2259DA8682}"/>
                </a:ext>
              </a:extLst>
            </p:cNvPr>
            <p:cNvSpPr/>
            <p:nvPr/>
          </p:nvSpPr>
          <p:spPr>
            <a:xfrm>
              <a:off x="5524459" y="1698812"/>
              <a:ext cx="1054877" cy="32273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pt-PT" sz="1100" dirty="0">
                  <a:latin typeface="Lora" pitchFamily="2" charset="77"/>
                </a:rPr>
                <a:t>981 </a:t>
              </a:r>
              <a:r>
                <a:rPr lang="pt-PT" sz="1100" dirty="0" err="1">
                  <a:latin typeface="Lora" pitchFamily="2" charset="77"/>
                </a:rPr>
                <a:t>strokes</a:t>
              </a:r>
              <a:r>
                <a:rPr lang="pt-PT" sz="1100" dirty="0">
                  <a:latin typeface="Lora" pitchFamily="2" charset="77"/>
                </a:rPr>
                <a:t> </a:t>
              </a:r>
              <a:endParaRPr lang="pt-PT" sz="1100" b="1" dirty="0">
                <a:latin typeface="Lora" pitchFamily="2" charset="77"/>
              </a:endParaRPr>
            </a:p>
          </p:txBody>
        </p:sp>
        <p:sp>
          <p:nvSpPr>
            <p:cNvPr id="15" name="Retângulo 14">
              <a:extLst>
                <a:ext uri="{FF2B5EF4-FFF2-40B4-BE49-F238E27FC236}">
                  <a16:creationId xmlns:a16="http://schemas.microsoft.com/office/drawing/2014/main" id="{766F981D-45F4-7543-857C-B41C49BFB431}"/>
                </a:ext>
              </a:extLst>
            </p:cNvPr>
            <p:cNvSpPr/>
            <p:nvPr/>
          </p:nvSpPr>
          <p:spPr>
            <a:xfrm>
              <a:off x="3352529" y="2510117"/>
              <a:ext cx="1344528" cy="258546"/>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pt-PT" sz="1100" dirty="0">
                  <a:latin typeface="Lora" pitchFamily="2" charset="77"/>
                </a:rPr>
                <a:t>120 </a:t>
              </a:r>
              <a:r>
                <a:rPr lang="pt-PT" sz="1100" dirty="0" err="1">
                  <a:latin typeface="Lora" pitchFamily="2" charset="77"/>
                </a:rPr>
                <a:t>hemorrhagic</a:t>
              </a:r>
              <a:endParaRPr lang="pt-PT" sz="1100" dirty="0">
                <a:latin typeface="Lora" pitchFamily="2" charset="77"/>
              </a:endParaRPr>
            </a:p>
          </p:txBody>
        </p:sp>
        <p:sp>
          <p:nvSpPr>
            <p:cNvPr id="16" name="Retângulo 15">
              <a:extLst>
                <a:ext uri="{FF2B5EF4-FFF2-40B4-BE49-F238E27FC236}">
                  <a16:creationId xmlns:a16="http://schemas.microsoft.com/office/drawing/2014/main" id="{609A0CBD-9949-564A-9477-3E04EBFB7069}"/>
                </a:ext>
              </a:extLst>
            </p:cNvPr>
            <p:cNvSpPr/>
            <p:nvPr/>
          </p:nvSpPr>
          <p:spPr>
            <a:xfrm>
              <a:off x="5454574" y="2510118"/>
              <a:ext cx="1197914" cy="289524"/>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pt-PT" sz="1100" dirty="0">
                  <a:latin typeface="Lora" pitchFamily="2" charset="77"/>
                </a:rPr>
                <a:t>861 </a:t>
              </a:r>
              <a:r>
                <a:rPr lang="pt-PT" sz="1100" b="1" dirty="0" err="1">
                  <a:latin typeface="Lora" pitchFamily="2" charset="77"/>
                </a:rPr>
                <a:t>ischemic</a:t>
              </a:r>
              <a:endParaRPr lang="pt-PT" sz="1100" b="1" dirty="0">
                <a:latin typeface="Lora" pitchFamily="2" charset="77"/>
              </a:endParaRPr>
            </a:p>
          </p:txBody>
        </p:sp>
        <p:cxnSp>
          <p:nvCxnSpPr>
            <p:cNvPr id="17" name="Conexão reta 6">
              <a:extLst>
                <a:ext uri="{FF2B5EF4-FFF2-40B4-BE49-F238E27FC236}">
                  <a16:creationId xmlns:a16="http://schemas.microsoft.com/office/drawing/2014/main" id="{D0D5EA2D-153B-464A-86F3-5E44EBF0B940}"/>
                </a:ext>
              </a:extLst>
            </p:cNvPr>
            <p:cNvCxnSpPr>
              <a:cxnSpLocks/>
              <a:stCxn id="14" idx="2"/>
              <a:endCxn id="16" idx="0"/>
            </p:cNvCxnSpPr>
            <p:nvPr/>
          </p:nvCxnSpPr>
          <p:spPr>
            <a:xfrm>
              <a:off x="6051897" y="2021542"/>
              <a:ext cx="1634" cy="488576"/>
            </a:xfrm>
            <a:prstGeom prst="line">
              <a:avLst/>
            </a:prstGeom>
            <a:ln w="19050"/>
          </p:spPr>
          <p:style>
            <a:lnRef idx="1">
              <a:schemeClr val="dk1"/>
            </a:lnRef>
            <a:fillRef idx="0">
              <a:schemeClr val="dk1"/>
            </a:fillRef>
            <a:effectRef idx="0">
              <a:schemeClr val="dk1"/>
            </a:effectRef>
            <a:fontRef idx="minor">
              <a:schemeClr val="tx1"/>
            </a:fontRef>
          </p:style>
        </p:cxnSp>
        <p:sp>
          <p:nvSpPr>
            <p:cNvPr id="18" name="Retângulo 17">
              <a:extLst>
                <a:ext uri="{FF2B5EF4-FFF2-40B4-BE49-F238E27FC236}">
                  <a16:creationId xmlns:a16="http://schemas.microsoft.com/office/drawing/2014/main" id="{CA83460E-820E-8345-922C-0EF567E3ADCD}"/>
                </a:ext>
              </a:extLst>
            </p:cNvPr>
            <p:cNvSpPr/>
            <p:nvPr/>
          </p:nvSpPr>
          <p:spPr>
            <a:xfrm>
              <a:off x="5524459" y="3473822"/>
              <a:ext cx="1054877" cy="28952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pt-PT" sz="1100" dirty="0">
                  <a:latin typeface="Lora" pitchFamily="2" charset="77"/>
                </a:rPr>
                <a:t>138 </a:t>
              </a:r>
              <a:r>
                <a:rPr lang="pt-PT" sz="1100" b="1" dirty="0">
                  <a:latin typeface="Lora" pitchFamily="2" charset="77"/>
                </a:rPr>
                <a:t>ESUS</a:t>
              </a:r>
            </a:p>
          </p:txBody>
        </p:sp>
        <p:cxnSp>
          <p:nvCxnSpPr>
            <p:cNvPr id="19" name="Conexão reta 8">
              <a:extLst>
                <a:ext uri="{FF2B5EF4-FFF2-40B4-BE49-F238E27FC236}">
                  <a16:creationId xmlns:a16="http://schemas.microsoft.com/office/drawing/2014/main" id="{A373EE38-D4CB-A54F-96AD-A2C3B5B5B1FF}"/>
                </a:ext>
              </a:extLst>
            </p:cNvPr>
            <p:cNvCxnSpPr>
              <a:cxnSpLocks/>
              <a:stCxn id="16" idx="2"/>
              <a:endCxn id="18" idx="0"/>
            </p:cNvCxnSpPr>
            <p:nvPr/>
          </p:nvCxnSpPr>
          <p:spPr>
            <a:xfrm flipH="1">
              <a:off x="6051897" y="2799642"/>
              <a:ext cx="1634" cy="674180"/>
            </a:xfrm>
            <a:prstGeom prst="line">
              <a:avLst/>
            </a:prstGeom>
            <a:ln w="19050"/>
          </p:spPr>
          <p:style>
            <a:lnRef idx="1">
              <a:schemeClr val="dk1"/>
            </a:lnRef>
            <a:fillRef idx="0">
              <a:schemeClr val="dk1"/>
            </a:fillRef>
            <a:effectRef idx="0">
              <a:schemeClr val="dk1"/>
            </a:effectRef>
            <a:fontRef idx="minor">
              <a:schemeClr val="tx1"/>
            </a:fontRef>
          </p:style>
        </p:cxnSp>
        <p:sp>
          <p:nvSpPr>
            <p:cNvPr id="20" name="Retângulo 19">
              <a:extLst>
                <a:ext uri="{FF2B5EF4-FFF2-40B4-BE49-F238E27FC236}">
                  <a16:creationId xmlns:a16="http://schemas.microsoft.com/office/drawing/2014/main" id="{FD6F83E2-0C2C-8540-9E54-E72F15CE5579}"/>
                </a:ext>
              </a:extLst>
            </p:cNvPr>
            <p:cNvSpPr/>
            <p:nvPr/>
          </p:nvSpPr>
          <p:spPr>
            <a:xfrm>
              <a:off x="4376042" y="5235457"/>
              <a:ext cx="1477013" cy="32273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pt-PT" sz="1100" dirty="0">
                  <a:latin typeface="Lora" pitchFamily="2" charset="77"/>
                </a:rPr>
                <a:t>30 “ESUS-</a:t>
              </a:r>
              <a:r>
                <a:rPr lang="pt-PT" sz="1100" b="1" dirty="0" err="1">
                  <a:latin typeface="Lora" pitchFamily="2" charset="77"/>
                </a:rPr>
                <a:t>Athero</a:t>
              </a:r>
              <a:r>
                <a:rPr lang="pt-PT" sz="1100" dirty="0">
                  <a:latin typeface="Lora" pitchFamily="2" charset="77"/>
                </a:rPr>
                <a:t>”</a:t>
              </a:r>
              <a:endParaRPr lang="pt-PT" sz="1100" b="1" dirty="0">
                <a:latin typeface="Lora" pitchFamily="2" charset="77"/>
              </a:endParaRPr>
            </a:p>
          </p:txBody>
        </p:sp>
        <p:cxnSp>
          <p:nvCxnSpPr>
            <p:cNvPr id="21" name="Conexão: Ângulo Reto 10">
              <a:extLst>
                <a:ext uri="{FF2B5EF4-FFF2-40B4-BE49-F238E27FC236}">
                  <a16:creationId xmlns:a16="http://schemas.microsoft.com/office/drawing/2014/main" id="{DD20554D-01D1-F14F-B67B-20CC413FA28D}"/>
                </a:ext>
              </a:extLst>
            </p:cNvPr>
            <p:cNvCxnSpPr>
              <a:cxnSpLocks/>
              <a:stCxn id="14" idx="2"/>
              <a:endCxn id="15" idx="0"/>
            </p:cNvCxnSpPr>
            <p:nvPr/>
          </p:nvCxnSpPr>
          <p:spPr>
            <a:xfrm rot="5400000">
              <a:off x="4794057" y="1252277"/>
              <a:ext cx="488575" cy="202710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tângulo 21">
              <a:extLst>
                <a:ext uri="{FF2B5EF4-FFF2-40B4-BE49-F238E27FC236}">
                  <a16:creationId xmlns:a16="http://schemas.microsoft.com/office/drawing/2014/main" id="{5BBCCC09-B4DF-EC43-9D46-3EE435E573A4}"/>
                </a:ext>
              </a:extLst>
            </p:cNvPr>
            <p:cNvSpPr/>
            <p:nvPr/>
          </p:nvSpPr>
          <p:spPr>
            <a:xfrm>
              <a:off x="6347894" y="5234558"/>
              <a:ext cx="1812329" cy="367278"/>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pt-PT" sz="1100" dirty="0">
                  <a:latin typeface="Lora" pitchFamily="2" charset="77"/>
                </a:rPr>
                <a:t>108 “ESUS-</a:t>
              </a:r>
              <a:r>
                <a:rPr lang="pt-PT" sz="1100" b="1" dirty="0" err="1">
                  <a:latin typeface="Lora" pitchFamily="2" charset="77"/>
                </a:rPr>
                <a:t>NonAthero</a:t>
              </a:r>
              <a:r>
                <a:rPr lang="pt-PT" sz="1100" dirty="0">
                  <a:latin typeface="Lora" pitchFamily="2" charset="77"/>
                </a:rPr>
                <a:t>”</a:t>
              </a:r>
              <a:endParaRPr lang="pt-PT" sz="1100" b="1" dirty="0">
                <a:latin typeface="Lora" pitchFamily="2" charset="77"/>
              </a:endParaRPr>
            </a:p>
          </p:txBody>
        </p:sp>
        <p:cxnSp>
          <p:nvCxnSpPr>
            <p:cNvPr id="23" name="Conexão: Ângulo Reto 12">
              <a:extLst>
                <a:ext uri="{FF2B5EF4-FFF2-40B4-BE49-F238E27FC236}">
                  <a16:creationId xmlns:a16="http://schemas.microsoft.com/office/drawing/2014/main" id="{B0353639-39A0-C34A-8DBC-6708CAE0F877}"/>
                </a:ext>
              </a:extLst>
            </p:cNvPr>
            <p:cNvCxnSpPr>
              <a:cxnSpLocks/>
              <a:stCxn id="18" idx="2"/>
              <a:endCxn id="20" idx="0"/>
            </p:cNvCxnSpPr>
            <p:nvPr/>
          </p:nvCxnSpPr>
          <p:spPr>
            <a:xfrm rot="5400000">
              <a:off x="4847169" y="4030727"/>
              <a:ext cx="1472110" cy="93734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xão: Ângulo Reto 13">
              <a:extLst>
                <a:ext uri="{FF2B5EF4-FFF2-40B4-BE49-F238E27FC236}">
                  <a16:creationId xmlns:a16="http://schemas.microsoft.com/office/drawing/2014/main" id="{6D389C8B-0FDD-A04B-8694-760B55C8B69F}"/>
                </a:ext>
              </a:extLst>
            </p:cNvPr>
            <p:cNvCxnSpPr>
              <a:cxnSpLocks/>
              <a:stCxn id="18" idx="2"/>
              <a:endCxn id="22" idx="0"/>
            </p:cNvCxnSpPr>
            <p:nvPr/>
          </p:nvCxnSpPr>
          <p:spPr>
            <a:xfrm rot="16200000" flipH="1">
              <a:off x="5917372" y="3897871"/>
              <a:ext cx="1471212" cy="120216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xão reta 14">
              <a:extLst>
                <a:ext uri="{FF2B5EF4-FFF2-40B4-BE49-F238E27FC236}">
                  <a16:creationId xmlns:a16="http://schemas.microsoft.com/office/drawing/2014/main" id="{FDA087F3-414C-8041-9C74-C020681B572F}"/>
                </a:ext>
              </a:extLst>
            </p:cNvPr>
            <p:cNvCxnSpPr>
              <a:cxnSpLocks/>
            </p:cNvCxnSpPr>
            <p:nvPr/>
          </p:nvCxnSpPr>
          <p:spPr>
            <a:xfrm>
              <a:off x="6052523" y="3122370"/>
              <a:ext cx="1496077" cy="0"/>
            </a:xfrm>
            <a:prstGeom prst="line">
              <a:avLst/>
            </a:prstGeom>
            <a:ln w="12700"/>
          </p:spPr>
          <p:style>
            <a:lnRef idx="1">
              <a:schemeClr val="dk1"/>
            </a:lnRef>
            <a:fillRef idx="0">
              <a:schemeClr val="dk1"/>
            </a:fillRef>
            <a:effectRef idx="0">
              <a:schemeClr val="dk1"/>
            </a:effectRef>
            <a:fontRef idx="minor">
              <a:schemeClr val="tx1"/>
            </a:fontRef>
          </p:style>
        </p:cxnSp>
        <p:sp>
          <p:nvSpPr>
            <p:cNvPr id="26" name="Retângulo 25">
              <a:extLst>
                <a:ext uri="{FF2B5EF4-FFF2-40B4-BE49-F238E27FC236}">
                  <a16:creationId xmlns:a16="http://schemas.microsoft.com/office/drawing/2014/main" id="{75FF4388-A9D2-3B4D-A224-EE618E04FC53}"/>
                </a:ext>
              </a:extLst>
            </p:cNvPr>
            <p:cNvSpPr/>
            <p:nvPr/>
          </p:nvSpPr>
          <p:spPr>
            <a:xfrm>
              <a:off x="7560521" y="2734340"/>
              <a:ext cx="2383801" cy="764257"/>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pt-PT" sz="1050" dirty="0">
                  <a:latin typeface="Lora" pitchFamily="2" charset="77"/>
                  <a:ea typeface="Times New Roman" panose="02020603050405020304" pitchFamily="18" charset="0"/>
                  <a:cs typeface="Times New Roman" panose="02020603050405020304" pitchFamily="18" charset="0"/>
                </a:rPr>
                <a:t>-   ECCS </a:t>
              </a:r>
              <a:r>
                <a:rPr lang="pt-PT" sz="1050" dirty="0" err="1">
                  <a:latin typeface="Lora" pitchFamily="2" charset="77"/>
                  <a:ea typeface="Times New Roman" panose="02020603050405020304" pitchFamily="18" charset="0"/>
                  <a:cs typeface="Times New Roman" panose="02020603050405020304" pitchFamily="18" charset="0"/>
                </a:rPr>
                <a:t>and</a:t>
              </a:r>
              <a:r>
                <a:rPr lang="pt-PT" sz="1050" dirty="0">
                  <a:latin typeface="Lora" pitchFamily="2" charset="77"/>
                  <a:ea typeface="Times New Roman" panose="02020603050405020304" pitchFamily="18" charset="0"/>
                  <a:cs typeface="Times New Roman" panose="02020603050405020304" pitchFamily="18" charset="0"/>
                </a:rPr>
                <a:t> TCCS</a:t>
              </a:r>
            </a:p>
            <a:p>
              <a:pPr marL="171450" indent="-171450">
                <a:buFontTx/>
                <a:buChar char="-"/>
              </a:pPr>
              <a:r>
                <a:rPr lang="pt-PT" sz="1050" dirty="0">
                  <a:latin typeface="Lora" pitchFamily="2" charset="77"/>
                  <a:ea typeface="Times New Roman" panose="02020603050405020304" pitchFamily="18" charset="0"/>
                  <a:cs typeface="Times New Roman" panose="02020603050405020304" pitchFamily="18" charset="0"/>
                </a:rPr>
                <a:t>ECG </a:t>
              </a:r>
              <a:r>
                <a:rPr lang="pt-PT" sz="1050" dirty="0" err="1">
                  <a:latin typeface="Lora" pitchFamily="2" charset="77"/>
                  <a:ea typeface="Times New Roman" panose="02020603050405020304" pitchFamily="18" charset="0"/>
                  <a:cs typeface="Times New Roman" panose="02020603050405020304" pitchFamily="18" charset="0"/>
                </a:rPr>
                <a:t>and</a:t>
              </a:r>
              <a:r>
                <a:rPr lang="pt-PT" sz="1050" dirty="0">
                  <a:latin typeface="Lora" pitchFamily="2" charset="77"/>
                  <a:ea typeface="Times New Roman" panose="02020603050405020304" pitchFamily="18" charset="0"/>
                  <a:cs typeface="Times New Roman" panose="02020603050405020304" pitchFamily="18" charset="0"/>
                </a:rPr>
                <a:t> </a:t>
              </a:r>
              <a:r>
                <a:rPr lang="pt-PT" sz="1050" dirty="0" err="1">
                  <a:latin typeface="Lora" pitchFamily="2" charset="77"/>
                  <a:ea typeface="Times New Roman" panose="02020603050405020304" pitchFamily="18" charset="0"/>
                  <a:cs typeface="Times New Roman" panose="02020603050405020304" pitchFamily="18" charset="0"/>
                </a:rPr>
                <a:t>Holter</a:t>
              </a:r>
              <a:r>
                <a:rPr lang="pt-PT" sz="1050" dirty="0">
                  <a:latin typeface="Lora" pitchFamily="2" charset="77"/>
                  <a:ea typeface="Times New Roman" panose="02020603050405020304" pitchFamily="18" charset="0"/>
                  <a:cs typeface="Times New Roman" panose="02020603050405020304" pitchFamily="18" charset="0"/>
                </a:rPr>
                <a:t> </a:t>
              </a:r>
            </a:p>
            <a:p>
              <a:pPr marL="171450" indent="-171450">
                <a:buFontTx/>
                <a:buChar char="-"/>
              </a:pPr>
              <a:r>
                <a:rPr lang="pt-PT" sz="1050" dirty="0" err="1">
                  <a:latin typeface="Lora" pitchFamily="2" charset="77"/>
                  <a:ea typeface="Times New Roman" panose="02020603050405020304" pitchFamily="18" charset="0"/>
                  <a:cs typeface="Times New Roman" panose="02020603050405020304" pitchFamily="18" charset="0"/>
                </a:rPr>
                <a:t>Transthoracic</a:t>
              </a:r>
              <a:r>
                <a:rPr lang="pt-PT" sz="1050" dirty="0">
                  <a:latin typeface="Lora" pitchFamily="2" charset="77"/>
                  <a:ea typeface="Times New Roman" panose="02020603050405020304" pitchFamily="18" charset="0"/>
                  <a:cs typeface="Times New Roman" panose="02020603050405020304" pitchFamily="18" charset="0"/>
                </a:rPr>
                <a:t> </a:t>
              </a:r>
              <a:r>
                <a:rPr lang="pt-PT" sz="1050" dirty="0" err="1">
                  <a:latin typeface="Lora" pitchFamily="2" charset="77"/>
                  <a:ea typeface="Times New Roman" panose="02020603050405020304" pitchFamily="18" charset="0"/>
                  <a:cs typeface="Times New Roman" panose="02020603050405020304" pitchFamily="18" charset="0"/>
                </a:rPr>
                <a:t>echocardiogram</a:t>
              </a:r>
              <a:endParaRPr lang="pt-PT" sz="1050" dirty="0">
                <a:latin typeface="Lora" pitchFamily="2" charset="77"/>
                <a:ea typeface="Times New Roman" panose="02020603050405020304" pitchFamily="18" charset="0"/>
                <a:cs typeface="Times New Roman" panose="02020603050405020304" pitchFamily="18" charset="0"/>
              </a:endParaRPr>
            </a:p>
            <a:p>
              <a:pPr marL="171450" indent="-171450">
                <a:buFontTx/>
                <a:buChar char="-"/>
              </a:pPr>
              <a:r>
                <a:rPr lang="pt-PT" sz="1050" dirty="0">
                  <a:latin typeface="Lora" pitchFamily="2" charset="77"/>
                  <a:cs typeface="Times New Roman" panose="02020603050405020304" pitchFamily="18" charset="0"/>
                </a:rPr>
                <a:t>CTA</a:t>
              </a:r>
              <a:endParaRPr lang="pt-PT" sz="1050" dirty="0">
                <a:latin typeface="Lora" pitchFamily="2" charset="77"/>
              </a:endParaRPr>
            </a:p>
          </p:txBody>
        </p:sp>
        <p:cxnSp>
          <p:nvCxnSpPr>
            <p:cNvPr id="27" name="Conexão reta 16">
              <a:extLst>
                <a:ext uri="{FF2B5EF4-FFF2-40B4-BE49-F238E27FC236}">
                  <a16:creationId xmlns:a16="http://schemas.microsoft.com/office/drawing/2014/main" id="{B0476271-F375-004B-9295-7B732D76034C}"/>
                </a:ext>
              </a:extLst>
            </p:cNvPr>
            <p:cNvCxnSpPr>
              <a:cxnSpLocks/>
              <a:endCxn id="28" idx="3"/>
            </p:cNvCxnSpPr>
            <p:nvPr/>
          </p:nvCxnSpPr>
          <p:spPr>
            <a:xfrm flipH="1">
              <a:off x="4357489" y="4784536"/>
              <a:ext cx="763120" cy="1689"/>
            </a:xfrm>
            <a:prstGeom prst="line">
              <a:avLst/>
            </a:prstGeom>
            <a:ln w="12700"/>
          </p:spPr>
          <p:style>
            <a:lnRef idx="1">
              <a:schemeClr val="dk1"/>
            </a:lnRef>
            <a:fillRef idx="0">
              <a:schemeClr val="dk1"/>
            </a:fillRef>
            <a:effectRef idx="0">
              <a:schemeClr val="dk1"/>
            </a:effectRef>
            <a:fontRef idx="minor">
              <a:schemeClr val="tx1"/>
            </a:fontRef>
          </p:style>
        </p:cxnSp>
        <p:sp>
          <p:nvSpPr>
            <p:cNvPr id="28" name="Retângulo 27">
              <a:extLst>
                <a:ext uri="{FF2B5EF4-FFF2-40B4-BE49-F238E27FC236}">
                  <a16:creationId xmlns:a16="http://schemas.microsoft.com/office/drawing/2014/main" id="{9D7355DB-9C53-7D45-95C1-FFB0021EA886}"/>
                </a:ext>
              </a:extLst>
            </p:cNvPr>
            <p:cNvSpPr/>
            <p:nvPr/>
          </p:nvSpPr>
          <p:spPr>
            <a:xfrm>
              <a:off x="1765614" y="4439282"/>
              <a:ext cx="2591874" cy="693886"/>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pt-PT" sz="1050" dirty="0" err="1">
                  <a:latin typeface="Lora" pitchFamily="2" charset="77"/>
                </a:rPr>
                <a:t>Presence</a:t>
              </a:r>
              <a:r>
                <a:rPr lang="pt-PT" sz="1050" dirty="0">
                  <a:latin typeface="Lora" pitchFamily="2" charset="77"/>
                </a:rPr>
                <a:t> </a:t>
              </a:r>
              <a:r>
                <a:rPr lang="pt-PT" sz="1050" dirty="0" err="1">
                  <a:latin typeface="Lora" pitchFamily="2" charset="77"/>
                </a:rPr>
                <a:t>of</a:t>
              </a:r>
              <a:r>
                <a:rPr lang="pt-PT" sz="1050" dirty="0">
                  <a:latin typeface="Lora" pitchFamily="2" charset="77"/>
                </a:rPr>
                <a:t> irregular </a:t>
              </a:r>
              <a:r>
                <a:rPr lang="pt-PT" sz="1050" dirty="0" err="1">
                  <a:latin typeface="Lora" pitchFamily="2" charset="77"/>
                </a:rPr>
                <a:t>or</a:t>
              </a:r>
              <a:r>
                <a:rPr lang="pt-PT" sz="1050" dirty="0">
                  <a:latin typeface="Lora" pitchFamily="2" charset="77"/>
                </a:rPr>
                <a:t> </a:t>
              </a:r>
              <a:r>
                <a:rPr lang="pt-PT" sz="1050" dirty="0" err="1">
                  <a:latin typeface="Lora" pitchFamily="2" charset="77"/>
                </a:rPr>
                <a:t>heterogenous</a:t>
              </a:r>
              <a:r>
                <a:rPr lang="pt-PT" sz="1050" dirty="0">
                  <a:latin typeface="Lora" pitchFamily="2" charset="77"/>
                </a:rPr>
                <a:t>  plaques </a:t>
              </a:r>
              <a:r>
                <a:rPr lang="pt-PT" sz="1050" dirty="0" err="1">
                  <a:latin typeface="Lora" pitchFamily="2" charset="77"/>
                </a:rPr>
                <a:t>on</a:t>
              </a:r>
              <a:r>
                <a:rPr lang="pt-PT" sz="1050" dirty="0">
                  <a:latin typeface="Lora" pitchFamily="2" charset="77"/>
                </a:rPr>
                <a:t> </a:t>
              </a:r>
              <a:r>
                <a:rPr lang="pt-PT" sz="1050" dirty="0" err="1">
                  <a:latin typeface="Lora" pitchFamily="2" charset="77"/>
                </a:rPr>
                <a:t>ultrasound</a:t>
              </a:r>
              <a:r>
                <a:rPr lang="pt-PT" sz="1050" dirty="0">
                  <a:latin typeface="Lora" pitchFamily="2" charset="77"/>
                </a:rPr>
                <a:t>/CTA </a:t>
              </a:r>
              <a:r>
                <a:rPr lang="pt-PT" sz="1050" dirty="0" err="1">
                  <a:latin typeface="Lora" pitchFamily="2" charset="77"/>
                </a:rPr>
                <a:t>not</a:t>
              </a:r>
              <a:r>
                <a:rPr lang="pt-PT" sz="1050" dirty="0">
                  <a:latin typeface="Lora" pitchFamily="2" charset="77"/>
                </a:rPr>
                <a:t> </a:t>
              </a:r>
              <a:r>
                <a:rPr lang="pt-PT" sz="1050" dirty="0" err="1">
                  <a:latin typeface="Lora" pitchFamily="2" charset="77"/>
                </a:rPr>
                <a:t>causing</a:t>
              </a:r>
              <a:r>
                <a:rPr lang="pt-PT" sz="1050" dirty="0">
                  <a:latin typeface="Lora" pitchFamily="2" charset="77"/>
                </a:rPr>
                <a:t> &gt;50% </a:t>
              </a:r>
              <a:r>
                <a:rPr lang="pt-PT" sz="1050" dirty="0" err="1">
                  <a:latin typeface="Lora" pitchFamily="2" charset="77"/>
                </a:rPr>
                <a:t>stenosis</a:t>
              </a:r>
              <a:endParaRPr lang="pt-PT" sz="1050" dirty="0">
                <a:latin typeface="Lora" pitchFamily="2" charset="77"/>
              </a:endParaRPr>
            </a:p>
          </p:txBody>
        </p:sp>
        <p:sp>
          <p:nvSpPr>
            <p:cNvPr id="29" name="Retângulo 28">
              <a:extLst>
                <a:ext uri="{FF2B5EF4-FFF2-40B4-BE49-F238E27FC236}">
                  <a16:creationId xmlns:a16="http://schemas.microsoft.com/office/drawing/2014/main" id="{0E99CF93-3F09-3F42-A751-676429516115}"/>
                </a:ext>
              </a:extLst>
            </p:cNvPr>
            <p:cNvSpPr/>
            <p:nvPr/>
          </p:nvSpPr>
          <p:spPr>
            <a:xfrm>
              <a:off x="8006039" y="4561802"/>
              <a:ext cx="1720063" cy="460089"/>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pt-PT" sz="1050" dirty="0" err="1">
                  <a:latin typeface="Lora" pitchFamily="2" charset="77"/>
                </a:rPr>
                <a:t>Not</a:t>
              </a:r>
              <a:r>
                <a:rPr lang="pt-PT" sz="1050" dirty="0">
                  <a:latin typeface="Lora" pitchFamily="2" charset="77"/>
                </a:rPr>
                <a:t> </a:t>
              </a:r>
              <a:r>
                <a:rPr lang="pt-PT" sz="1050" dirty="0" err="1">
                  <a:latin typeface="Lora" pitchFamily="2" charset="77"/>
                </a:rPr>
                <a:t>fulfilling</a:t>
              </a:r>
              <a:r>
                <a:rPr lang="pt-PT" sz="1050" dirty="0">
                  <a:latin typeface="Lora" pitchFamily="2" charset="77"/>
                </a:rPr>
                <a:t> </a:t>
              </a:r>
              <a:r>
                <a:rPr lang="pt-PT" sz="1050" dirty="0" err="1">
                  <a:latin typeface="Lora" pitchFamily="2" charset="77"/>
                </a:rPr>
                <a:t>the</a:t>
              </a:r>
              <a:r>
                <a:rPr lang="pt-PT" sz="1050" dirty="0">
                  <a:latin typeface="Lora" pitchFamily="2" charset="77"/>
                </a:rPr>
                <a:t> “</a:t>
              </a:r>
              <a:r>
                <a:rPr lang="pt-PT" sz="1050" b="1" dirty="0">
                  <a:latin typeface="Lora" pitchFamily="2" charset="77"/>
                </a:rPr>
                <a:t>ESUS-</a:t>
              </a:r>
              <a:r>
                <a:rPr lang="pt-PT" sz="1050" b="1" dirty="0" err="1">
                  <a:latin typeface="Lora" pitchFamily="2" charset="77"/>
                </a:rPr>
                <a:t>Athero</a:t>
              </a:r>
              <a:r>
                <a:rPr lang="pt-PT" sz="1050" dirty="0">
                  <a:latin typeface="Lora" pitchFamily="2" charset="77"/>
                </a:rPr>
                <a:t>” </a:t>
              </a:r>
              <a:r>
                <a:rPr lang="pt-PT" sz="1050" dirty="0" err="1">
                  <a:latin typeface="Lora" pitchFamily="2" charset="77"/>
                </a:rPr>
                <a:t>criteria</a:t>
              </a:r>
              <a:endParaRPr lang="pt-PT" sz="1050" dirty="0">
                <a:latin typeface="Lora" pitchFamily="2" charset="77"/>
              </a:endParaRPr>
            </a:p>
          </p:txBody>
        </p:sp>
        <p:cxnSp>
          <p:nvCxnSpPr>
            <p:cNvPr id="30" name="Conexão reta 19">
              <a:extLst>
                <a:ext uri="{FF2B5EF4-FFF2-40B4-BE49-F238E27FC236}">
                  <a16:creationId xmlns:a16="http://schemas.microsoft.com/office/drawing/2014/main" id="{1343BD4C-4C2D-6545-B37B-1615ED210D3A}"/>
                </a:ext>
              </a:extLst>
            </p:cNvPr>
            <p:cNvCxnSpPr>
              <a:cxnSpLocks/>
            </p:cNvCxnSpPr>
            <p:nvPr/>
          </p:nvCxnSpPr>
          <p:spPr>
            <a:xfrm flipH="1" flipV="1">
              <a:off x="7261699" y="4790477"/>
              <a:ext cx="763120" cy="1370"/>
            </a:xfrm>
            <a:prstGeom prst="line">
              <a:avLst/>
            </a:prstGeom>
            <a:ln w="12700"/>
          </p:spPr>
          <p:style>
            <a:lnRef idx="1">
              <a:schemeClr val="dk1"/>
            </a:lnRef>
            <a:fillRef idx="0">
              <a:schemeClr val="dk1"/>
            </a:fillRef>
            <a:effectRef idx="0">
              <a:schemeClr val="dk1"/>
            </a:effectRef>
            <a:fontRef idx="minor">
              <a:schemeClr val="tx1"/>
            </a:fontRef>
          </p:style>
        </p:cxnSp>
      </p:grpSp>
      <p:sp>
        <p:nvSpPr>
          <p:cNvPr id="90" name="Retângulo 89">
            <a:extLst>
              <a:ext uri="{FF2B5EF4-FFF2-40B4-BE49-F238E27FC236}">
                <a16:creationId xmlns:a16="http://schemas.microsoft.com/office/drawing/2014/main" id="{6D0A3A72-5A6F-EA4E-9E35-5B7D105D9569}"/>
              </a:ext>
            </a:extLst>
          </p:cNvPr>
          <p:cNvSpPr/>
          <p:nvPr/>
        </p:nvSpPr>
        <p:spPr>
          <a:xfrm>
            <a:off x="1254773" y="4649088"/>
            <a:ext cx="7747450" cy="647612"/>
          </a:xfrm>
          <a:prstGeom prst="rect">
            <a:avLst/>
          </a:prstGeom>
          <a:noFill/>
          <a:ln w="127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r"/>
            <a:r>
              <a:rPr lang="pt-PT" sz="700" dirty="0">
                <a:latin typeface="Lora" pitchFamily="2" charset="77"/>
              </a:rPr>
              <a:t>ECCS – </a:t>
            </a:r>
            <a:r>
              <a:rPr lang="pt-PT" sz="700" dirty="0" err="1">
                <a:latin typeface="Lora" pitchFamily="2" charset="77"/>
              </a:rPr>
              <a:t>extracranial</a:t>
            </a:r>
            <a:r>
              <a:rPr lang="pt-PT" sz="700" dirty="0">
                <a:latin typeface="Lora" pitchFamily="2" charset="77"/>
              </a:rPr>
              <a:t> color-</a:t>
            </a:r>
            <a:r>
              <a:rPr lang="pt-PT" sz="700" dirty="0" err="1">
                <a:latin typeface="Lora" pitchFamily="2" charset="77"/>
              </a:rPr>
              <a:t>coded</a:t>
            </a:r>
            <a:r>
              <a:rPr lang="pt-PT" sz="700" dirty="0">
                <a:latin typeface="Lora" pitchFamily="2" charset="77"/>
              </a:rPr>
              <a:t> duplex </a:t>
            </a:r>
            <a:r>
              <a:rPr lang="pt-PT" sz="700" dirty="0" err="1">
                <a:latin typeface="Lora" pitchFamily="2" charset="77"/>
              </a:rPr>
              <a:t>sonography</a:t>
            </a:r>
            <a:r>
              <a:rPr lang="pt-PT" sz="700" dirty="0">
                <a:latin typeface="Lora" pitchFamily="2" charset="77"/>
              </a:rPr>
              <a:t>  |  TCCS – </a:t>
            </a:r>
            <a:r>
              <a:rPr lang="pt-PT" sz="700" dirty="0" err="1">
                <a:latin typeface="Lora" pitchFamily="2" charset="77"/>
              </a:rPr>
              <a:t>transcranial</a:t>
            </a:r>
            <a:r>
              <a:rPr lang="pt-PT" sz="700" dirty="0">
                <a:latin typeface="Lora" pitchFamily="2" charset="77"/>
              </a:rPr>
              <a:t> color-</a:t>
            </a:r>
            <a:r>
              <a:rPr lang="pt-PT" sz="700" dirty="0" err="1">
                <a:latin typeface="Lora" pitchFamily="2" charset="77"/>
              </a:rPr>
              <a:t>coded</a:t>
            </a:r>
            <a:r>
              <a:rPr lang="pt-PT" sz="700" dirty="0">
                <a:latin typeface="Lora" pitchFamily="2" charset="77"/>
              </a:rPr>
              <a:t> duplex </a:t>
            </a:r>
            <a:r>
              <a:rPr lang="pt-PT" sz="700" dirty="0" err="1">
                <a:latin typeface="Lora" pitchFamily="2" charset="77"/>
              </a:rPr>
              <a:t>sonography</a:t>
            </a:r>
            <a:r>
              <a:rPr lang="pt-PT" sz="700" dirty="0">
                <a:latin typeface="Lora" pitchFamily="2" charset="77"/>
              </a:rPr>
              <a:t>  |  ECG – </a:t>
            </a:r>
            <a:r>
              <a:rPr lang="pt-PT" sz="700" dirty="0" err="1">
                <a:latin typeface="Lora" pitchFamily="2" charset="77"/>
              </a:rPr>
              <a:t>electrocardiogram</a:t>
            </a:r>
            <a:r>
              <a:rPr lang="pt-PT" sz="700" dirty="0">
                <a:latin typeface="Lora" pitchFamily="2" charset="77"/>
              </a:rPr>
              <a:t>  |  CTA – </a:t>
            </a:r>
            <a:r>
              <a:rPr lang="pt-PT" sz="700" dirty="0" err="1">
                <a:latin typeface="Lora" pitchFamily="2" charset="77"/>
              </a:rPr>
              <a:t>computed</a:t>
            </a:r>
            <a:r>
              <a:rPr lang="pt-PT" sz="700" dirty="0">
                <a:latin typeface="Lora" pitchFamily="2" charset="77"/>
              </a:rPr>
              <a:t> </a:t>
            </a:r>
            <a:r>
              <a:rPr lang="pt-PT" sz="700" dirty="0" err="1">
                <a:latin typeface="Lora" pitchFamily="2" charset="77"/>
              </a:rPr>
              <a:t>tomography</a:t>
            </a:r>
            <a:r>
              <a:rPr lang="pt-PT" sz="700" dirty="0">
                <a:latin typeface="Lora" pitchFamily="2" charset="77"/>
              </a:rPr>
              <a:t> </a:t>
            </a:r>
            <a:r>
              <a:rPr lang="pt-PT" sz="700" dirty="0" err="1">
                <a:latin typeface="Lora" pitchFamily="2" charset="77"/>
              </a:rPr>
              <a:t>angiography</a:t>
            </a:r>
            <a:endParaRPr lang="pt-PT" sz="700" dirty="0">
              <a:latin typeface="Lora" pitchFamily="2" charset="77"/>
            </a:endParaRPr>
          </a:p>
        </p:txBody>
      </p:sp>
      <p:pic>
        <p:nvPicPr>
          <p:cNvPr id="3" name="Áudio 2">
            <a:hlinkClick r:id="" action="ppaction://media"/>
            <a:extLst>
              <a:ext uri="{FF2B5EF4-FFF2-40B4-BE49-F238E27FC236}">
                <a16:creationId xmlns:a16="http://schemas.microsoft.com/office/drawing/2014/main" id="{E51B0115-170B-D14D-9073-FB20AF0EB0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6704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endParaRPr dirty="0"/>
          </a:p>
        </p:txBody>
      </p:sp>
      <p:grpSp>
        <p:nvGrpSpPr>
          <p:cNvPr id="210" name="Google Shape;210;p23"/>
          <p:cNvGrpSpPr/>
          <p:nvPr/>
        </p:nvGrpSpPr>
        <p:grpSpPr>
          <a:xfrm>
            <a:off x="916458" y="1019750"/>
            <a:ext cx="214625" cy="214625"/>
            <a:chOff x="2594050" y="1631825"/>
            <a:chExt cx="439625" cy="439625"/>
          </a:xfrm>
        </p:grpSpPr>
        <p:sp>
          <p:nvSpPr>
            <p:cNvPr id="211" name="Google Shape;211;p2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Imagem 11">
            <a:extLst>
              <a:ext uri="{FF2B5EF4-FFF2-40B4-BE49-F238E27FC236}">
                <a16:creationId xmlns:a16="http://schemas.microsoft.com/office/drawing/2014/main" id="{A036E967-2B60-164E-9622-BD64F0DF3475}"/>
              </a:ext>
            </a:extLst>
          </p:cNvPr>
          <p:cNvPicPr>
            <a:picLocks noChangeAspect="1"/>
          </p:cNvPicPr>
          <p:nvPr/>
        </p:nvPicPr>
        <p:blipFill>
          <a:blip r:embed="rId5"/>
          <a:stretch>
            <a:fillRect/>
          </a:stretch>
        </p:blipFill>
        <p:spPr>
          <a:xfrm>
            <a:off x="1069559" y="1019750"/>
            <a:ext cx="7346712" cy="3901762"/>
          </a:xfrm>
          <a:prstGeom prst="rect">
            <a:avLst/>
          </a:prstGeom>
        </p:spPr>
      </p:pic>
      <p:pic>
        <p:nvPicPr>
          <p:cNvPr id="13" name="Imagem 12">
            <a:extLst>
              <a:ext uri="{FF2B5EF4-FFF2-40B4-BE49-F238E27FC236}">
                <a16:creationId xmlns:a16="http://schemas.microsoft.com/office/drawing/2014/main" id="{FD5F3010-D505-1343-9716-713202898A49}"/>
              </a:ext>
            </a:extLst>
          </p:cNvPr>
          <p:cNvPicPr>
            <a:picLocks noChangeAspect="1"/>
          </p:cNvPicPr>
          <p:nvPr/>
        </p:nvPicPr>
        <p:blipFill>
          <a:blip r:embed="rId6"/>
          <a:stretch>
            <a:fillRect/>
          </a:stretch>
        </p:blipFill>
        <p:spPr>
          <a:xfrm>
            <a:off x="7392318" y="190169"/>
            <a:ext cx="1551188" cy="570437"/>
          </a:xfrm>
          <a:prstGeom prst="rect">
            <a:avLst/>
          </a:prstGeom>
        </p:spPr>
      </p:pic>
      <p:pic>
        <p:nvPicPr>
          <p:cNvPr id="9" name="Áudio 8">
            <a:hlinkClick r:id="" action="ppaction://media"/>
            <a:extLst>
              <a:ext uri="{FF2B5EF4-FFF2-40B4-BE49-F238E27FC236}">
                <a16:creationId xmlns:a16="http://schemas.microsoft.com/office/drawing/2014/main" id="{1AF933CE-057E-FA4D-9CEC-27483E79536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4114800"/>
            <a:ext cx="812800" cy="812800"/>
          </a:xfrm>
          <a:prstGeom prst="rect">
            <a:avLst/>
          </a:prstGeom>
        </p:spPr>
      </p:pic>
    </p:spTree>
  </p:cSld>
  <p:clrMapOvr>
    <a:masterClrMapping/>
  </p:clrMapOvr>
  <p:transition advTm="3439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38FEBB9E-5D77-3247-8994-C7E16FC31B2B}"/>
              </a:ext>
            </a:extLst>
          </p:cNvPr>
          <p:cNvGraphicFramePr>
            <a:graphicFrameLocks noGrp="1"/>
          </p:cNvGraphicFramePr>
          <p:nvPr>
            <p:extLst>
              <p:ext uri="{D42A27DB-BD31-4B8C-83A1-F6EECF244321}">
                <p14:modId xmlns:p14="http://schemas.microsoft.com/office/powerpoint/2010/main" val="3271513515"/>
              </p:ext>
            </p:extLst>
          </p:nvPr>
        </p:nvGraphicFramePr>
        <p:xfrm>
          <a:off x="2159000" y="196825"/>
          <a:ext cx="5875866" cy="4749849"/>
        </p:xfrm>
        <a:graphic>
          <a:graphicData uri="http://schemas.openxmlformats.org/drawingml/2006/table">
            <a:tbl>
              <a:tblPr firstRow="1" firstCol="1" bandRow="1">
                <a:tableStyleId>{00A15C55-8517-42AA-B614-E9B94910E393}</a:tableStyleId>
              </a:tblPr>
              <a:tblGrid>
                <a:gridCol w="431353">
                  <a:extLst>
                    <a:ext uri="{9D8B030D-6E8A-4147-A177-3AD203B41FA5}">
                      <a16:colId xmlns:a16="http://schemas.microsoft.com/office/drawing/2014/main" val="2244343192"/>
                    </a:ext>
                  </a:extLst>
                </a:gridCol>
                <a:gridCol w="1817798">
                  <a:extLst>
                    <a:ext uri="{9D8B030D-6E8A-4147-A177-3AD203B41FA5}">
                      <a16:colId xmlns:a16="http://schemas.microsoft.com/office/drawing/2014/main" val="299525188"/>
                    </a:ext>
                  </a:extLst>
                </a:gridCol>
                <a:gridCol w="798849">
                  <a:extLst>
                    <a:ext uri="{9D8B030D-6E8A-4147-A177-3AD203B41FA5}">
                      <a16:colId xmlns:a16="http://schemas.microsoft.com/office/drawing/2014/main" val="3477036393"/>
                    </a:ext>
                  </a:extLst>
                </a:gridCol>
                <a:gridCol w="1185333">
                  <a:extLst>
                    <a:ext uri="{9D8B030D-6E8A-4147-A177-3AD203B41FA5}">
                      <a16:colId xmlns:a16="http://schemas.microsoft.com/office/drawing/2014/main" val="1225693054"/>
                    </a:ext>
                  </a:extLst>
                </a:gridCol>
                <a:gridCol w="855133">
                  <a:extLst>
                    <a:ext uri="{9D8B030D-6E8A-4147-A177-3AD203B41FA5}">
                      <a16:colId xmlns:a16="http://schemas.microsoft.com/office/drawing/2014/main" val="2975384193"/>
                    </a:ext>
                  </a:extLst>
                </a:gridCol>
                <a:gridCol w="787400">
                  <a:extLst>
                    <a:ext uri="{9D8B030D-6E8A-4147-A177-3AD203B41FA5}">
                      <a16:colId xmlns:a16="http://schemas.microsoft.com/office/drawing/2014/main" val="2497521788"/>
                    </a:ext>
                  </a:extLst>
                </a:gridCol>
              </a:tblGrid>
              <a:tr h="282035">
                <a:tc gridSpan="3">
                  <a:txBody>
                    <a:bodyPr/>
                    <a:lstStyle/>
                    <a:p>
                      <a:endParaRPr lang="pt-PT" sz="800" b="0" i="0" dirty="0">
                        <a:solidFill>
                          <a:srgbClr val="000000"/>
                        </a:solidFill>
                        <a:effectLst/>
                        <a:latin typeface="Quire Sans Light" panose="020B0502040400020003" pitchFamily="34" charset="0"/>
                        <a:cs typeface="Quire Sans Light" panose="020B0502040400020003" pitchFamily="34" charset="0"/>
                      </a:endParaRPr>
                    </a:p>
                  </a:txBody>
                  <a:tcPr marL="54423" marR="54423" marT="0" marB="0"/>
                </a:tc>
                <a:tc hMerge="1">
                  <a:txBody>
                    <a:bodyPr/>
                    <a:lstStyle/>
                    <a:p>
                      <a:endParaRPr lang="pt-PT"/>
                    </a:p>
                  </a:txBody>
                  <a:tcPr/>
                </a:tc>
                <a:tc hMerge="1">
                  <a:txBody>
                    <a:bodyPr/>
                    <a:lstStyle/>
                    <a:p>
                      <a:endParaRPr lang="pt-PT"/>
                    </a:p>
                  </a:txBody>
                  <a:tcPr/>
                </a:tc>
                <a:tc>
                  <a:txBody>
                    <a:bodyPr/>
                    <a:lstStyle/>
                    <a:p>
                      <a:pPr algn="ctr">
                        <a:lnSpc>
                          <a:spcPct val="107000"/>
                        </a:lnSpc>
                        <a:spcAft>
                          <a:spcPts val="800"/>
                        </a:spcAft>
                      </a:pPr>
                      <a:r>
                        <a:rPr lang="pt-PT" sz="800" b="0" i="0" dirty="0" err="1">
                          <a:solidFill>
                            <a:srgbClr val="000000"/>
                          </a:solidFill>
                          <a:effectLst/>
                          <a:latin typeface="Quire Sans" panose="020B0502040400020003" pitchFamily="34" charset="0"/>
                          <a:cs typeface="Quire Sans" panose="020B0502040400020003" pitchFamily="34" charset="0"/>
                        </a:rPr>
                        <a:t>Athero</a:t>
                      </a:r>
                      <a:r>
                        <a:rPr lang="pt-PT" sz="800" b="0" i="0" dirty="0">
                          <a:solidFill>
                            <a:srgbClr val="000000"/>
                          </a:solidFill>
                          <a:effectLst/>
                          <a:latin typeface="Quire Sans" panose="020B0502040400020003" pitchFamily="34" charset="0"/>
                          <a:cs typeface="Quire Sans" panose="020B0502040400020003" pitchFamily="34" charset="0"/>
                        </a:rPr>
                        <a:t> (N=30)</a:t>
                      </a:r>
                      <a:endParaRPr lang="pt-PT" sz="800" b="0" i="0" dirty="0">
                        <a:solidFill>
                          <a:srgbClr val="000000"/>
                        </a:solidFill>
                        <a:effectLst/>
                        <a:latin typeface="Quire Sans" panose="020B0502040400020003" pitchFamily="34" charset="0"/>
                        <a:ea typeface="Times New Roman" panose="02020603050405020304" pitchFamily="18" charset="0"/>
                        <a:cs typeface="Quire Sans" panose="020B0502040400020003" pitchFamily="34" charset="0"/>
                      </a:endParaRPr>
                    </a:p>
                  </a:txBody>
                  <a:tcPr marL="54423" marR="54423" marT="0" marB="0" anchor="ctr">
                    <a:solidFill>
                      <a:schemeClr val="accent1"/>
                    </a:solidFill>
                  </a:tcPr>
                </a:tc>
                <a:tc>
                  <a:txBody>
                    <a:bodyPr/>
                    <a:lstStyle/>
                    <a:p>
                      <a:pPr algn="ctr">
                        <a:lnSpc>
                          <a:spcPct val="107000"/>
                        </a:lnSpc>
                        <a:spcAft>
                          <a:spcPts val="800"/>
                        </a:spcAft>
                      </a:pPr>
                      <a:r>
                        <a:rPr lang="pt-PT" sz="800" b="0" i="0" dirty="0" err="1">
                          <a:solidFill>
                            <a:srgbClr val="000000"/>
                          </a:solidFill>
                          <a:effectLst/>
                          <a:latin typeface="Quire Sans" panose="020B0502040400020003" pitchFamily="34" charset="0"/>
                          <a:cs typeface="Quire Sans" panose="020B0502040400020003" pitchFamily="34" charset="0"/>
                        </a:rPr>
                        <a:t>NonAthero</a:t>
                      </a:r>
                      <a:r>
                        <a:rPr lang="pt-PT" sz="800" b="0" i="0" dirty="0">
                          <a:solidFill>
                            <a:srgbClr val="000000"/>
                          </a:solidFill>
                          <a:effectLst/>
                          <a:latin typeface="Quire Sans" panose="020B0502040400020003" pitchFamily="34" charset="0"/>
                          <a:cs typeface="Quire Sans" panose="020B0502040400020003" pitchFamily="34" charset="0"/>
                        </a:rPr>
                        <a:t> (N=108)</a:t>
                      </a:r>
                      <a:endParaRPr lang="pt-PT" sz="800" b="0" i="0" dirty="0">
                        <a:solidFill>
                          <a:srgbClr val="000000"/>
                        </a:solidFill>
                        <a:effectLst/>
                        <a:latin typeface="Quire Sans" panose="020B0502040400020003" pitchFamily="34" charset="0"/>
                        <a:ea typeface="Calibri" panose="020F0502020204030204" pitchFamily="34" charset="0"/>
                        <a:cs typeface="Quire Sans" panose="020B0502040400020003" pitchFamily="34" charset="0"/>
                      </a:endParaRPr>
                    </a:p>
                  </a:txBody>
                  <a:tcPr marL="54423" marR="54423" marT="0" marB="0" anchor="ctr">
                    <a:solidFill>
                      <a:schemeClr val="tx2">
                        <a:lumMod val="75000"/>
                      </a:schemeClr>
                    </a:solidFill>
                  </a:tcPr>
                </a:tc>
                <a:tc>
                  <a:txBody>
                    <a:bodyPr/>
                    <a:lstStyle/>
                    <a:p>
                      <a:pPr algn="ctr">
                        <a:lnSpc>
                          <a:spcPct val="107000"/>
                        </a:lnSpc>
                        <a:spcAft>
                          <a:spcPts val="800"/>
                        </a:spcAft>
                      </a:pPr>
                      <a:r>
                        <a:rPr lang="pt-PT" sz="800" b="0" i="0" dirty="0">
                          <a:solidFill>
                            <a:srgbClr val="000000"/>
                          </a:solidFill>
                          <a:effectLst/>
                          <a:latin typeface="Quire Sans" panose="020B0502040400020003" pitchFamily="34" charset="0"/>
                          <a:cs typeface="Quire Sans" panose="020B0502040400020003" pitchFamily="34" charset="0"/>
                        </a:rPr>
                        <a:t>Chi-</a:t>
                      </a:r>
                      <a:r>
                        <a:rPr lang="pt-PT" sz="800" b="0" i="0" dirty="0" err="1">
                          <a:solidFill>
                            <a:srgbClr val="000000"/>
                          </a:solidFill>
                          <a:effectLst/>
                          <a:latin typeface="Quire Sans" panose="020B0502040400020003" pitchFamily="34" charset="0"/>
                          <a:cs typeface="Quire Sans" panose="020B0502040400020003" pitchFamily="34" charset="0"/>
                        </a:rPr>
                        <a:t>Square</a:t>
                      </a:r>
                      <a:r>
                        <a:rPr lang="pt-PT" sz="800" b="0" i="0" dirty="0">
                          <a:solidFill>
                            <a:srgbClr val="000000"/>
                          </a:solidFill>
                          <a:effectLst/>
                          <a:latin typeface="Quire Sans" panose="020B0502040400020003" pitchFamily="34" charset="0"/>
                          <a:cs typeface="Quire Sans" panose="020B0502040400020003" pitchFamily="34" charset="0"/>
                        </a:rPr>
                        <a:t> p</a:t>
                      </a:r>
                      <a:endParaRPr lang="pt-PT" sz="800" b="0" i="0" dirty="0">
                        <a:solidFill>
                          <a:srgbClr val="000000"/>
                        </a:solidFill>
                        <a:effectLst/>
                        <a:latin typeface="Quire Sans" panose="020B0502040400020003" pitchFamily="34" charset="0"/>
                        <a:ea typeface="Calibri" panose="020F0502020204030204" pitchFamily="34" charset="0"/>
                        <a:cs typeface="Quire Sans" panose="020B0502040400020003" pitchFamily="34" charset="0"/>
                      </a:endParaRPr>
                    </a:p>
                  </a:txBody>
                  <a:tcPr marL="54423" marR="54423" marT="0" marB="0" anchor="ctr">
                    <a:solidFill>
                      <a:schemeClr val="accent1">
                        <a:lumMod val="60000"/>
                        <a:lumOff val="40000"/>
                      </a:schemeClr>
                    </a:solidFill>
                  </a:tcPr>
                </a:tc>
                <a:extLst>
                  <a:ext uri="{0D108BD9-81ED-4DB2-BD59-A6C34878D82A}">
                    <a16:rowId xmlns:a16="http://schemas.microsoft.com/office/drawing/2014/main" val="1794634277"/>
                  </a:ext>
                </a:extLst>
              </a:tr>
              <a:tr h="171839">
                <a:tc rowSpan="12">
                  <a:txBody>
                    <a:bodyPr/>
                    <a:lstStyle/>
                    <a:p>
                      <a:pPr algn="ctr">
                        <a:lnSpc>
                          <a:spcPct val="107000"/>
                        </a:lnSpc>
                        <a:spcAft>
                          <a:spcPts val="800"/>
                        </a:spcAft>
                      </a:pPr>
                      <a:r>
                        <a:rPr lang="pt-PT" sz="1000" b="0" i="0" dirty="0" err="1">
                          <a:solidFill>
                            <a:sysClr val="windowText" lastClr="000000"/>
                          </a:solidFill>
                          <a:effectLst/>
                          <a:latin typeface="Quire Sans Light" panose="020B0502040400020003" pitchFamily="34" charset="0"/>
                          <a:cs typeface="Quire Sans Light" panose="020B0502040400020003" pitchFamily="34" charset="0"/>
                        </a:rPr>
                        <a:t>Risk</a:t>
                      </a:r>
                      <a:r>
                        <a:rPr lang="pt-PT" sz="1000" b="0" i="0" dirty="0">
                          <a:solidFill>
                            <a:sysClr val="windowText" lastClr="000000"/>
                          </a:solidFill>
                          <a:effectLst/>
                          <a:latin typeface="Quire Sans Light" panose="020B0502040400020003" pitchFamily="34" charset="0"/>
                          <a:cs typeface="Quire Sans Light" panose="020B0502040400020003" pitchFamily="34" charset="0"/>
                        </a:rPr>
                        <a:t> factos </a:t>
                      </a:r>
                      <a:r>
                        <a:rPr lang="pt-PT" sz="1000" b="0" i="0" dirty="0" err="1">
                          <a:solidFill>
                            <a:sysClr val="windowText" lastClr="000000"/>
                          </a:solidFill>
                          <a:effectLst/>
                          <a:latin typeface="Quire Sans Light" panose="020B0502040400020003" pitchFamily="34" charset="0"/>
                          <a:cs typeface="Quire Sans Light" panose="020B0502040400020003" pitchFamily="34" charset="0"/>
                        </a:rPr>
                        <a:t>at</a:t>
                      </a:r>
                      <a:r>
                        <a:rPr lang="pt-PT" sz="1000" b="0" i="0" dirty="0">
                          <a:solidFill>
                            <a:sysClr val="windowText" lastClr="000000"/>
                          </a:solidFill>
                          <a:effectLst/>
                          <a:latin typeface="Quire Sans Light" panose="020B0502040400020003" pitchFamily="34" charset="0"/>
                          <a:cs typeface="Quire Sans Light" panose="020B0502040400020003" pitchFamily="34" charset="0"/>
                        </a:rPr>
                        <a:t> time </a:t>
                      </a:r>
                      <a:r>
                        <a:rPr lang="pt-PT" sz="1000" b="0" i="0" dirty="0" err="1">
                          <a:solidFill>
                            <a:sysClr val="windowText" lastClr="000000"/>
                          </a:solidFill>
                          <a:effectLst/>
                          <a:latin typeface="Quire Sans Light" panose="020B0502040400020003" pitchFamily="34" charset="0"/>
                          <a:cs typeface="Quire Sans Light" panose="020B0502040400020003" pitchFamily="34" charset="0"/>
                        </a:rPr>
                        <a:t>of</a:t>
                      </a:r>
                      <a:r>
                        <a:rPr lang="pt-PT" sz="1000" b="0" i="0" dirty="0">
                          <a:solidFill>
                            <a:sysClr val="windowText" lastClr="000000"/>
                          </a:solidFill>
                          <a:effectLst/>
                          <a:latin typeface="Quire Sans Light" panose="020B0502040400020003" pitchFamily="34" charset="0"/>
                          <a:cs typeface="Quire Sans Light" panose="020B0502040400020003" pitchFamily="34" charset="0"/>
                        </a:rPr>
                        <a:t> </a:t>
                      </a:r>
                      <a:r>
                        <a:rPr lang="pt-PT" sz="1000" b="0" i="0" dirty="0" err="1">
                          <a:solidFill>
                            <a:sysClr val="windowText" lastClr="000000"/>
                          </a:solidFill>
                          <a:effectLst/>
                          <a:latin typeface="Quire Sans Light" panose="020B0502040400020003" pitchFamily="34" charset="0"/>
                          <a:cs typeface="Quire Sans Light" panose="020B0502040400020003" pitchFamily="34" charset="0"/>
                        </a:rPr>
                        <a:t>stroke</a:t>
                      </a:r>
                      <a:endParaRPr lang="pt-PT" sz="1000" b="0" i="0" dirty="0">
                        <a:solidFill>
                          <a:sysClr val="windowText" lastClr="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vert="vert270" anchor="ctr"/>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HTN</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23 (79.3%)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75 (70.1%)</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0.327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176859408"/>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6 (20.7%)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32 (29.9%)</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2369661456"/>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Type</a:t>
                      </a:r>
                      <a:r>
                        <a:rPr lang="pt-PT" sz="800" b="0" i="0" dirty="0">
                          <a:solidFill>
                            <a:srgbClr val="000000"/>
                          </a:solidFill>
                          <a:effectLst/>
                          <a:latin typeface="Quire Sans Light" panose="020B0502040400020003" pitchFamily="34" charset="0"/>
                          <a:cs typeface="Quire Sans Light" panose="020B0502040400020003" pitchFamily="34" charset="0"/>
                        </a:rPr>
                        <a:t> 2 Diabetes </a:t>
                      </a:r>
                      <a:r>
                        <a:rPr lang="pt-PT" sz="800" b="0" i="0" dirty="0" err="1">
                          <a:solidFill>
                            <a:srgbClr val="000000"/>
                          </a:solidFill>
                          <a:effectLst/>
                          <a:latin typeface="Quire Sans Light" panose="020B0502040400020003" pitchFamily="34" charset="0"/>
                          <a:cs typeface="Quire Sans Light" panose="020B0502040400020003" pitchFamily="34" charset="0"/>
                        </a:rPr>
                        <a:t>Mellitus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8 (27.6%)</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26 (24.3%)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0.717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4143964731"/>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21 (72.4%)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81 (75.7%)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1065718958"/>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Dyslipidemia</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15 (51.7%)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58 (54.7%)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0.774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686909435"/>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14 (48.3%)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48 (45.3%)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1165477233"/>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Tobacco</a:t>
                      </a:r>
                      <a:r>
                        <a:rPr lang="pt-PT" sz="800" b="0" i="0" dirty="0">
                          <a:solidFill>
                            <a:srgbClr val="000000"/>
                          </a:solidFill>
                          <a:effectLst/>
                          <a:latin typeface="Quire Sans Light" panose="020B0502040400020003" pitchFamily="34" charset="0"/>
                          <a:cs typeface="Quire Sans Light" panose="020B0502040400020003" pitchFamily="34" charset="0"/>
                        </a:rPr>
                        <a:t> Smoking</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6 (20.7%)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4 (3.7%)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0.007*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solidFill>
                      <a:schemeClr val="accent2">
                        <a:lumMod val="40000"/>
                        <a:lumOff val="60000"/>
                      </a:schemeClr>
                    </a:solidFill>
                  </a:tcPr>
                </a:tc>
                <a:extLst>
                  <a:ext uri="{0D108BD9-81ED-4DB2-BD59-A6C34878D82A}">
                    <a16:rowId xmlns:a16="http://schemas.microsoft.com/office/drawing/2014/main" val="4115620523"/>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23 (79.3%)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103 (96.3%)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3477591854"/>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Alcoholism</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3 (10.3%)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10 (9.3%)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1.000*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3536003961"/>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26 (89.7%)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97 (90.7%)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1318511812"/>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ysClr val="windowText" lastClr="000000"/>
                          </a:solidFill>
                          <a:effectLst/>
                          <a:latin typeface="Quire Sans Light" panose="020B0502040400020003" pitchFamily="34" charset="0"/>
                          <a:cs typeface="Quire Sans Light" panose="020B0502040400020003" pitchFamily="34" charset="0"/>
                        </a:rPr>
                        <a:t>Heart</a:t>
                      </a:r>
                      <a:r>
                        <a:rPr lang="pt-PT" sz="800" b="0" i="0" dirty="0">
                          <a:solidFill>
                            <a:sysClr val="windowText" lastClr="000000"/>
                          </a:solidFill>
                          <a:effectLst/>
                          <a:latin typeface="Quire Sans Light" panose="020B0502040400020003" pitchFamily="34" charset="0"/>
                          <a:cs typeface="Quire Sans Light" panose="020B0502040400020003" pitchFamily="34" charset="0"/>
                        </a:rPr>
                        <a:t> </a:t>
                      </a:r>
                      <a:r>
                        <a:rPr lang="pt-PT" sz="800" b="0" i="0" dirty="0" err="1">
                          <a:solidFill>
                            <a:sysClr val="windowText" lastClr="000000"/>
                          </a:solidFill>
                          <a:effectLst/>
                          <a:latin typeface="Quire Sans Light" panose="020B0502040400020003" pitchFamily="34" charset="0"/>
                          <a:cs typeface="Quire Sans Light" panose="020B0502040400020003" pitchFamily="34" charset="0"/>
                        </a:rPr>
                        <a:t>Failure</a:t>
                      </a:r>
                      <a:endParaRPr lang="pt-PT" sz="800" b="0" i="0" dirty="0">
                        <a:solidFill>
                          <a:sysClr val="windowText" lastClr="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 (3.4%)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16 (15%)</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ysClr val="windowText" lastClr="000000"/>
                          </a:solidFill>
                          <a:effectLst/>
                          <a:latin typeface="Quire Sans Light" panose="020B0502040400020003" pitchFamily="34" charset="0"/>
                          <a:cs typeface="Quire Sans Light" panose="020B0502040400020003" pitchFamily="34" charset="0"/>
                        </a:rPr>
                        <a:t>0.121*</a:t>
                      </a:r>
                      <a:endParaRPr lang="pt-PT" sz="800" b="0" i="0" dirty="0">
                        <a:solidFill>
                          <a:sysClr val="windowText" lastClr="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3529832683"/>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ysClr val="windowText" lastClr="000000"/>
                          </a:solidFill>
                          <a:effectLst/>
                          <a:latin typeface="Quire Sans Light" panose="020B0502040400020003" pitchFamily="34" charset="0"/>
                          <a:cs typeface="Quire Sans Light" panose="020B0502040400020003" pitchFamily="34" charset="0"/>
                        </a:rPr>
                        <a:t>28 (96.6%)</a:t>
                      </a:r>
                      <a:endParaRPr lang="pt-PT" sz="800" b="0" i="0" dirty="0">
                        <a:solidFill>
                          <a:sysClr val="windowText" lastClr="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ysClr val="windowText" lastClr="000000"/>
                          </a:solidFill>
                          <a:effectLst/>
                          <a:latin typeface="Quire Sans Light" panose="020B0502040400020003" pitchFamily="34" charset="0"/>
                          <a:cs typeface="Quire Sans Light" panose="020B0502040400020003" pitchFamily="34" charset="0"/>
                        </a:rPr>
                        <a:t>91 (85%)</a:t>
                      </a:r>
                      <a:endParaRPr lang="pt-PT" sz="800" b="0" i="0" dirty="0">
                        <a:solidFill>
                          <a:sysClr val="windowText" lastClr="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3119243904"/>
                  </a:ext>
                </a:extLst>
              </a:tr>
              <a:tr h="171839">
                <a:tc rowSpan="14">
                  <a:txBody>
                    <a:bodyPr/>
                    <a:lstStyle/>
                    <a:p>
                      <a:pPr algn="ctr">
                        <a:lnSpc>
                          <a:spcPct val="107000"/>
                        </a:lnSpc>
                        <a:spcAft>
                          <a:spcPts val="800"/>
                        </a:spcAft>
                      </a:pPr>
                      <a:r>
                        <a:rPr lang="pt-PT" sz="1000" b="0" i="0" dirty="0">
                          <a:solidFill>
                            <a:srgbClr val="000000"/>
                          </a:solidFill>
                          <a:effectLst/>
                          <a:latin typeface="Quire Sans Light" panose="020B0502040400020003" pitchFamily="34" charset="0"/>
                          <a:cs typeface="Quire Sans Light" panose="020B0502040400020003" pitchFamily="34" charset="0"/>
                        </a:rPr>
                        <a:t>Follow-up </a:t>
                      </a:r>
                      <a:r>
                        <a:rPr lang="pt-PT" sz="1000" b="0" i="0" dirty="0" err="1">
                          <a:solidFill>
                            <a:srgbClr val="000000"/>
                          </a:solidFill>
                          <a:effectLst/>
                          <a:latin typeface="Quire Sans Light" panose="020B0502040400020003" pitchFamily="34" charset="0"/>
                          <a:cs typeface="Quire Sans Light" panose="020B0502040400020003" pitchFamily="34" charset="0"/>
                        </a:rPr>
                        <a:t>at</a:t>
                      </a:r>
                      <a:r>
                        <a:rPr lang="pt-PT" sz="1000" b="0" i="0" dirty="0">
                          <a:solidFill>
                            <a:srgbClr val="000000"/>
                          </a:solidFill>
                          <a:effectLst/>
                          <a:latin typeface="Quire Sans Light" panose="020B0502040400020003" pitchFamily="34" charset="0"/>
                          <a:cs typeface="Quire Sans Light" panose="020B0502040400020003" pitchFamily="34" charset="0"/>
                        </a:rPr>
                        <a:t> 5 </a:t>
                      </a:r>
                      <a:r>
                        <a:rPr lang="pt-PT" sz="1000" b="0" i="0" dirty="0" err="1">
                          <a:solidFill>
                            <a:srgbClr val="000000"/>
                          </a:solidFill>
                          <a:effectLst/>
                          <a:latin typeface="Quire Sans Light" panose="020B0502040400020003" pitchFamily="34" charset="0"/>
                          <a:cs typeface="Quire Sans Light" panose="020B0502040400020003" pitchFamily="34" charset="0"/>
                        </a:rPr>
                        <a:t>years</a:t>
                      </a:r>
                      <a:endParaRPr lang="pt-PT" sz="10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vert="vert270" anchor="ct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Recurrence</a:t>
                      </a:r>
                      <a:r>
                        <a:rPr lang="pt-PT" sz="800" b="0" i="0" dirty="0">
                          <a:solidFill>
                            <a:srgbClr val="000000"/>
                          </a:solidFill>
                          <a:effectLst/>
                          <a:latin typeface="Quire Sans Light" panose="020B0502040400020003" pitchFamily="34" charset="0"/>
                          <a:cs typeface="Quire Sans Light" panose="020B0502040400020003" pitchFamily="34" charset="0"/>
                        </a:rPr>
                        <a:t> </a:t>
                      </a:r>
                      <a:r>
                        <a:rPr lang="pt-PT" sz="800" b="0" i="0" dirty="0" err="1">
                          <a:solidFill>
                            <a:srgbClr val="000000"/>
                          </a:solidFill>
                          <a:effectLst/>
                          <a:latin typeface="Quire Sans Light" panose="020B0502040400020003" pitchFamily="34" charset="0"/>
                          <a:cs typeface="Quire Sans Light" panose="020B0502040400020003" pitchFamily="34" charset="0"/>
                        </a:rPr>
                        <a:t>of</a:t>
                      </a:r>
                      <a:r>
                        <a:rPr lang="pt-PT" sz="800" b="0" i="0" dirty="0">
                          <a:solidFill>
                            <a:srgbClr val="000000"/>
                          </a:solidFill>
                          <a:effectLst/>
                          <a:latin typeface="Quire Sans Light" panose="020B0502040400020003" pitchFamily="34" charset="0"/>
                          <a:cs typeface="Quire Sans Light" panose="020B0502040400020003" pitchFamily="34" charset="0"/>
                        </a:rPr>
                        <a:t> cerebrovascular </a:t>
                      </a:r>
                      <a:r>
                        <a:rPr lang="pt-PT" sz="800" b="0" i="0" dirty="0" err="1">
                          <a:solidFill>
                            <a:srgbClr val="000000"/>
                          </a:solidFill>
                          <a:effectLst/>
                          <a:latin typeface="Quire Sans Light" panose="020B0502040400020003" pitchFamily="34" charset="0"/>
                          <a:cs typeface="Quire Sans Light" panose="020B0502040400020003" pitchFamily="34" charset="0"/>
                        </a:rPr>
                        <a:t>event</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7 (23.3%)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15 (14.9%)</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0.275</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3632136378"/>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23 (76.7%)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86 (85.1%)</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2341963380"/>
                  </a:ext>
                </a:extLst>
              </a:tr>
              <a:tr h="171839">
                <a:tc vMerge="1">
                  <a:txBody>
                    <a:bodyPr/>
                    <a:lstStyle/>
                    <a:p>
                      <a:endParaRPr lang="pt-PT"/>
                    </a:p>
                  </a:txBody>
                  <a:tcPr/>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Non-vascular </a:t>
                      </a:r>
                      <a:r>
                        <a:rPr lang="pt-PT" sz="800" b="0" i="0" dirty="0" err="1">
                          <a:solidFill>
                            <a:srgbClr val="000000"/>
                          </a:solidFill>
                          <a:effectLst/>
                          <a:latin typeface="Quire Sans Light" panose="020B0502040400020003" pitchFamily="34" charset="0"/>
                          <a:cs typeface="Quire Sans Light" panose="020B0502040400020003" pitchFamily="34" charset="0"/>
                        </a:rPr>
                        <a:t>death</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5 (17.2%)</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18 (18.4%)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0.890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366558075"/>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24 (82.8%)</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80 (81.6%)</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1257937741"/>
                  </a:ext>
                </a:extLst>
              </a:tr>
              <a:tr h="171839">
                <a:tc vMerge="1">
                  <a:txBody>
                    <a:bodyPr/>
                    <a:lstStyle/>
                    <a:p>
                      <a:endParaRPr lang="pt-PT"/>
                    </a:p>
                  </a:txBody>
                  <a:tcPr/>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Vascular </a:t>
                      </a:r>
                      <a:r>
                        <a:rPr lang="pt-PT" sz="800" b="0" i="0" dirty="0" err="1">
                          <a:solidFill>
                            <a:srgbClr val="000000"/>
                          </a:solidFill>
                          <a:effectLst/>
                          <a:latin typeface="Quire Sans Light" panose="020B0502040400020003" pitchFamily="34" charset="0"/>
                          <a:cs typeface="Quire Sans Light" panose="020B0502040400020003" pitchFamily="34" charset="0"/>
                        </a:rPr>
                        <a:t>death</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  (3.4%)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4 (4.1%)</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1.000*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2660995598"/>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28 (96.6%)</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94 (95.9%)</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1822843528"/>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Myocardial</a:t>
                      </a:r>
                      <a:r>
                        <a:rPr lang="pt-PT" sz="800" b="0" i="0" dirty="0">
                          <a:solidFill>
                            <a:srgbClr val="000000"/>
                          </a:solidFill>
                          <a:effectLst/>
                          <a:latin typeface="Quire Sans Light" panose="020B0502040400020003" pitchFamily="34" charset="0"/>
                          <a:cs typeface="Quire Sans Light" panose="020B0502040400020003" pitchFamily="34" charset="0"/>
                        </a:rPr>
                        <a:t> </a:t>
                      </a:r>
                      <a:r>
                        <a:rPr lang="pt-PT" sz="800" b="0" i="0" dirty="0" err="1">
                          <a:solidFill>
                            <a:srgbClr val="000000"/>
                          </a:solidFill>
                          <a:effectLst/>
                          <a:latin typeface="Quire Sans Light" panose="020B0502040400020003" pitchFamily="34" charset="0"/>
                          <a:cs typeface="Quire Sans Light" panose="020B0502040400020003" pitchFamily="34" charset="0"/>
                        </a:rPr>
                        <a:t>infarction</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 (6.9%)</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 (1%)</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0.130*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82687553"/>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27 (93.1%)</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97 (99%)</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2855743547"/>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Hemorrhagic</a:t>
                      </a:r>
                      <a:r>
                        <a:rPr lang="pt-PT" sz="800" b="0" i="0" dirty="0">
                          <a:solidFill>
                            <a:srgbClr val="000000"/>
                          </a:solidFill>
                          <a:effectLst/>
                          <a:latin typeface="Quire Sans Light" panose="020B0502040400020003" pitchFamily="34" charset="0"/>
                          <a:cs typeface="Quire Sans Light" panose="020B0502040400020003" pitchFamily="34" charset="0"/>
                        </a:rPr>
                        <a:t> </a:t>
                      </a:r>
                      <a:r>
                        <a:rPr lang="pt-PT" sz="800" b="0" i="0" dirty="0" err="1">
                          <a:solidFill>
                            <a:srgbClr val="000000"/>
                          </a:solidFill>
                          <a:effectLst/>
                          <a:latin typeface="Quire Sans Light" panose="020B0502040400020003" pitchFamily="34" charset="0"/>
                          <a:cs typeface="Quire Sans Light" panose="020B0502040400020003" pitchFamily="34" charset="0"/>
                        </a:rPr>
                        <a:t>stroke</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 (3.4%)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4 (4.1%)</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1.000*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2511408867"/>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28 (96.6%)</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94 (95.9%)</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1343899713"/>
                  </a:ext>
                </a:extLst>
              </a:tr>
              <a:tr h="171839">
                <a:tc vMerge="1">
                  <a:txBody>
                    <a:bodyPr/>
                    <a:lstStyle/>
                    <a:p>
                      <a:endParaRPr lang="pt-PT"/>
                    </a:p>
                  </a:txBody>
                  <a:tcPr/>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Major </a:t>
                      </a:r>
                      <a:r>
                        <a:rPr lang="pt-PT" sz="800" b="0" i="0" dirty="0" err="1">
                          <a:solidFill>
                            <a:srgbClr val="000000"/>
                          </a:solidFill>
                          <a:effectLst/>
                          <a:latin typeface="Quire Sans Light" panose="020B0502040400020003" pitchFamily="34" charset="0"/>
                          <a:cs typeface="Quire Sans Light" panose="020B0502040400020003" pitchFamily="34" charset="0"/>
                        </a:rPr>
                        <a:t>hemorrhage</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 (0%)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 (1%)</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1.000*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extLst>
                  <a:ext uri="{0D108BD9-81ED-4DB2-BD59-A6C34878D82A}">
                    <a16:rowId xmlns:a16="http://schemas.microsoft.com/office/drawing/2014/main" val="676417103"/>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29 (100%)</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97 (99%)</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1076508685"/>
                  </a:ext>
                </a:extLst>
              </a:tr>
              <a:tr h="171839">
                <a:tc vMerge="1">
                  <a:txBody>
                    <a:bodyPr/>
                    <a:lstStyle/>
                    <a:p>
                      <a:endParaRPr lang="pt-PT"/>
                    </a:p>
                  </a:txBody>
                  <a:tcPr/>
                </a:tc>
                <a:tc rowSpan="2">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Atrial</a:t>
                      </a:r>
                      <a:r>
                        <a:rPr lang="pt-PT" sz="800" b="0" i="0" dirty="0">
                          <a:solidFill>
                            <a:srgbClr val="000000"/>
                          </a:solidFill>
                          <a:effectLst/>
                          <a:latin typeface="Quire Sans Light" panose="020B0502040400020003" pitchFamily="34" charset="0"/>
                          <a:cs typeface="Quire Sans Light" panose="020B0502040400020003" pitchFamily="34" charset="0"/>
                        </a:rPr>
                        <a:t> </a:t>
                      </a:r>
                      <a:r>
                        <a:rPr lang="pt-PT" sz="800" b="0" i="0" dirty="0" err="1">
                          <a:solidFill>
                            <a:srgbClr val="000000"/>
                          </a:solidFill>
                          <a:effectLst/>
                          <a:latin typeface="Quire Sans Light" panose="020B0502040400020003" pitchFamily="34" charset="0"/>
                          <a:cs typeface="Quire Sans Light" panose="020B0502040400020003" pitchFamily="34" charset="0"/>
                        </a:rPr>
                        <a:t>fibrillation</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err="1">
                          <a:solidFill>
                            <a:srgbClr val="000000"/>
                          </a:solidFill>
                          <a:effectLst/>
                          <a:latin typeface="Quire Sans Light" panose="020B0502040400020003" pitchFamily="34" charset="0"/>
                          <a:cs typeface="Quire Sans Light" panose="020B0502040400020003" pitchFamily="34" charset="0"/>
                        </a:rPr>
                        <a:t>Yes</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 (3.3%)</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18 (18.4%)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rowSpan="2">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0.044*</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solidFill>
                      <a:schemeClr val="accent2">
                        <a:lumMod val="40000"/>
                        <a:lumOff val="60000"/>
                      </a:schemeClr>
                    </a:solidFill>
                  </a:tcPr>
                </a:tc>
                <a:extLst>
                  <a:ext uri="{0D108BD9-81ED-4DB2-BD59-A6C34878D82A}">
                    <a16:rowId xmlns:a16="http://schemas.microsoft.com/office/drawing/2014/main" val="962111629"/>
                  </a:ext>
                </a:extLst>
              </a:tr>
              <a:tr h="171839">
                <a:tc vMerge="1">
                  <a:txBody>
                    <a:bodyPr/>
                    <a:lstStyle/>
                    <a:p>
                      <a:endParaRPr lang="pt-PT"/>
                    </a:p>
                  </a:txBody>
                  <a:tcPr/>
                </a:tc>
                <a:tc vMerge="1">
                  <a:txBody>
                    <a:bodyPr/>
                    <a:lstStyle/>
                    <a:p>
                      <a:endParaRPr lang="pt-PT"/>
                    </a:p>
                  </a:txBody>
                  <a:tcP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No</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nchor="ctr"/>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29 (96.7%)</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a:txBody>
                    <a:bodyPr/>
                    <a:lstStyle/>
                    <a:p>
                      <a:pPr algn="ctr">
                        <a:lnSpc>
                          <a:spcPct val="107000"/>
                        </a:lnSpc>
                        <a:spcAft>
                          <a:spcPts val="800"/>
                        </a:spcAft>
                      </a:pPr>
                      <a:r>
                        <a:rPr lang="pt-PT" sz="800" b="0" i="0" dirty="0">
                          <a:solidFill>
                            <a:srgbClr val="000000"/>
                          </a:solidFill>
                          <a:effectLst/>
                          <a:latin typeface="Quire Sans Light" panose="020B0502040400020003" pitchFamily="34" charset="0"/>
                          <a:cs typeface="Quire Sans Light" panose="020B0502040400020003" pitchFamily="34" charset="0"/>
                        </a:rPr>
                        <a:t>80 (85.2%)</a:t>
                      </a:r>
                      <a:endParaRPr lang="pt-PT" sz="800" b="0" i="0" dirty="0">
                        <a:solidFill>
                          <a:srgbClr val="000000"/>
                        </a:solidFill>
                        <a:effectLst/>
                        <a:latin typeface="Quire Sans Light" panose="020B0502040400020003" pitchFamily="34" charset="0"/>
                        <a:ea typeface="Calibri" panose="020F0502020204030204" pitchFamily="34" charset="0"/>
                        <a:cs typeface="Quire Sans Light" panose="020B0502040400020003" pitchFamily="34" charset="0"/>
                      </a:endParaRPr>
                    </a:p>
                  </a:txBody>
                  <a:tcPr marL="54423" marR="54423" marT="0" marB="0"/>
                </a:tc>
                <a:tc vMerge="1">
                  <a:txBody>
                    <a:bodyPr/>
                    <a:lstStyle/>
                    <a:p>
                      <a:endParaRPr lang="pt-PT"/>
                    </a:p>
                  </a:txBody>
                  <a:tcPr/>
                </a:tc>
                <a:extLst>
                  <a:ext uri="{0D108BD9-81ED-4DB2-BD59-A6C34878D82A}">
                    <a16:rowId xmlns:a16="http://schemas.microsoft.com/office/drawing/2014/main" val="740647222"/>
                  </a:ext>
                </a:extLst>
              </a:tr>
            </a:tbl>
          </a:graphicData>
        </a:graphic>
      </p:graphicFrame>
      <p:sp>
        <p:nvSpPr>
          <p:cNvPr id="7" name="Google Shape;276;p27">
            <a:extLst>
              <a:ext uri="{FF2B5EF4-FFF2-40B4-BE49-F238E27FC236}">
                <a16:creationId xmlns:a16="http://schemas.microsoft.com/office/drawing/2014/main" id="{72DB6053-023F-6A49-AA4A-215B4420302C}"/>
              </a:ext>
            </a:extLst>
          </p:cNvPr>
          <p:cNvSpPr txBox="1">
            <a:spLocks/>
          </p:cNvSpPr>
          <p:nvPr/>
        </p:nvSpPr>
        <p:spPr>
          <a:xfrm>
            <a:off x="285653" y="345170"/>
            <a:ext cx="1646962" cy="4506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9pPr>
          </a:lstStyle>
          <a:p>
            <a:pPr algn="ctr"/>
            <a:r>
              <a:rPr lang="pt-PT" sz="1600" dirty="0" err="1">
                <a:highlight>
                  <a:schemeClr val="accent1"/>
                </a:highlight>
              </a:rPr>
              <a:t>Results</a:t>
            </a:r>
            <a:endParaRPr lang="pt-PT" sz="1600" dirty="0">
              <a:highlight>
                <a:schemeClr val="accent1"/>
              </a:highlight>
            </a:endParaRPr>
          </a:p>
        </p:txBody>
      </p:sp>
      <p:sp>
        <p:nvSpPr>
          <p:cNvPr id="8" name="CaixaDeTexto 7">
            <a:extLst>
              <a:ext uri="{FF2B5EF4-FFF2-40B4-BE49-F238E27FC236}">
                <a16:creationId xmlns:a16="http://schemas.microsoft.com/office/drawing/2014/main" id="{857767C0-FBDA-8545-A045-D42007436CCC}"/>
              </a:ext>
            </a:extLst>
          </p:cNvPr>
          <p:cNvSpPr txBox="1"/>
          <p:nvPr/>
        </p:nvSpPr>
        <p:spPr>
          <a:xfrm>
            <a:off x="8034866" y="4652594"/>
            <a:ext cx="969802" cy="338554"/>
          </a:xfrm>
          <a:prstGeom prst="rect">
            <a:avLst/>
          </a:prstGeom>
          <a:noFill/>
        </p:spPr>
        <p:txBody>
          <a:bodyPr wrap="square" rtlCol="0">
            <a:spAutoFit/>
          </a:bodyPr>
          <a:lstStyle/>
          <a:p>
            <a:pPr algn="r"/>
            <a:r>
              <a:rPr lang="pt-PT" sz="800" dirty="0">
                <a:latin typeface="Quire Sans Light" panose="020B0502040400020003" pitchFamily="34" charset="0"/>
                <a:cs typeface="Quire Sans Light" panose="020B0502040400020003" pitchFamily="34" charset="0"/>
              </a:rPr>
              <a:t>*</a:t>
            </a:r>
            <a:r>
              <a:rPr lang="pt-PT" sz="800" dirty="0" err="1">
                <a:latin typeface="Quire Sans Light" panose="020B0502040400020003" pitchFamily="34" charset="0"/>
                <a:cs typeface="Quire Sans Light" panose="020B0502040400020003" pitchFamily="34" charset="0"/>
              </a:rPr>
              <a:t>Fisher’s</a:t>
            </a:r>
            <a:r>
              <a:rPr lang="pt-PT" sz="800" dirty="0">
                <a:latin typeface="Quire Sans Light" panose="020B0502040400020003" pitchFamily="34" charset="0"/>
                <a:cs typeface="Quire Sans Light" panose="020B0502040400020003" pitchFamily="34" charset="0"/>
              </a:rPr>
              <a:t> </a:t>
            </a:r>
            <a:r>
              <a:rPr lang="pt-PT" sz="800" dirty="0" err="1">
                <a:latin typeface="Quire Sans Light" panose="020B0502040400020003" pitchFamily="34" charset="0"/>
                <a:cs typeface="Quire Sans Light" panose="020B0502040400020003" pitchFamily="34" charset="0"/>
              </a:rPr>
              <a:t>Exact</a:t>
            </a:r>
            <a:r>
              <a:rPr lang="pt-PT" sz="800" dirty="0">
                <a:latin typeface="Quire Sans Light" panose="020B0502040400020003" pitchFamily="34" charset="0"/>
                <a:cs typeface="Quire Sans Light" panose="020B0502040400020003" pitchFamily="34" charset="0"/>
              </a:rPr>
              <a:t> </a:t>
            </a:r>
            <a:r>
              <a:rPr lang="pt-PT" sz="800" dirty="0" err="1">
                <a:latin typeface="Quire Sans Light" panose="020B0502040400020003" pitchFamily="34" charset="0"/>
                <a:cs typeface="Quire Sans Light" panose="020B0502040400020003" pitchFamily="34" charset="0"/>
              </a:rPr>
              <a:t>Test</a:t>
            </a:r>
            <a:endParaRPr lang="pt-PT" sz="800" dirty="0">
              <a:latin typeface="Quire Sans Light" panose="020B0502040400020003" pitchFamily="34" charset="0"/>
              <a:cs typeface="Quire Sans Light" panose="020B0502040400020003" pitchFamily="34" charset="0"/>
            </a:endParaRPr>
          </a:p>
        </p:txBody>
      </p:sp>
      <p:sp>
        <p:nvSpPr>
          <p:cNvPr id="10" name="CaixaDeTexto 9">
            <a:extLst>
              <a:ext uri="{FF2B5EF4-FFF2-40B4-BE49-F238E27FC236}">
                <a16:creationId xmlns:a16="http://schemas.microsoft.com/office/drawing/2014/main" id="{87B2DF24-8AA2-9F4A-9C25-B6C5D296C161}"/>
              </a:ext>
            </a:extLst>
          </p:cNvPr>
          <p:cNvSpPr txBox="1"/>
          <p:nvPr/>
        </p:nvSpPr>
        <p:spPr>
          <a:xfrm>
            <a:off x="351173" y="3819161"/>
            <a:ext cx="1646962" cy="1002710"/>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lang="pt-PT" sz="1000" dirty="0">
                <a:latin typeface="Quire Sans Light" panose="020B0502040400020003" pitchFamily="34" charset="0"/>
                <a:cs typeface="Quire Sans Light" panose="020B0502040400020003" pitchFamily="34" charset="0"/>
              </a:rPr>
              <a:t>ESUS-</a:t>
            </a:r>
            <a:r>
              <a:rPr lang="pt-PT" sz="1000" dirty="0" err="1">
                <a:latin typeface="Quire Sans Light" panose="020B0502040400020003" pitchFamily="34" charset="0"/>
                <a:cs typeface="Quire Sans Light" panose="020B0502040400020003" pitchFamily="34" charset="0"/>
              </a:rPr>
              <a:t>NonAthero</a:t>
            </a:r>
            <a:r>
              <a:rPr lang="pt-PT" sz="1000" dirty="0">
                <a:latin typeface="Quire Sans Light" panose="020B0502040400020003" pitchFamily="34" charset="0"/>
                <a:cs typeface="Quire Sans Light" panose="020B0502040400020003" pitchFamily="34" charset="0"/>
              </a:rPr>
              <a:t> </a:t>
            </a:r>
            <a:r>
              <a:rPr lang="pt-PT" sz="1000" dirty="0" err="1">
                <a:latin typeface="Quire Sans Light" panose="020B0502040400020003" pitchFamily="34" charset="0"/>
                <a:cs typeface="Quire Sans Light" panose="020B0502040400020003" pitchFamily="34" charset="0"/>
              </a:rPr>
              <a:t>group</a:t>
            </a:r>
            <a:r>
              <a:rPr lang="pt-PT" sz="1000" dirty="0">
                <a:latin typeface="Quire Sans Light" panose="020B0502040400020003" pitchFamily="34" charset="0"/>
                <a:cs typeface="Quire Sans Light" panose="020B0502040400020003" pitchFamily="34" charset="0"/>
              </a:rPr>
              <a:t> </a:t>
            </a:r>
            <a:r>
              <a:rPr lang="pt-PT" sz="1000" dirty="0" err="1">
                <a:latin typeface="Quire Sans Light" panose="020B0502040400020003" pitchFamily="34" charset="0"/>
                <a:cs typeface="Quire Sans Light" panose="020B0502040400020003" pitchFamily="34" charset="0"/>
              </a:rPr>
              <a:t>had</a:t>
            </a:r>
            <a:r>
              <a:rPr lang="pt-PT" sz="1000" dirty="0">
                <a:latin typeface="Quire Sans Light" panose="020B0502040400020003" pitchFamily="34" charset="0"/>
                <a:cs typeface="Quire Sans Light" panose="020B0502040400020003" pitchFamily="34" charset="0"/>
              </a:rPr>
              <a:t> more </a:t>
            </a:r>
            <a:r>
              <a:rPr lang="pt-PT" sz="1000" dirty="0" err="1">
                <a:latin typeface="Quire Sans Light" panose="020B0502040400020003" pitchFamily="34" charset="0"/>
                <a:cs typeface="Quire Sans Light" panose="020B0502040400020003" pitchFamily="34" charset="0"/>
              </a:rPr>
              <a:t>frequently</a:t>
            </a:r>
            <a:r>
              <a:rPr lang="pt-PT" sz="1000" dirty="0">
                <a:latin typeface="Quire Sans Light" panose="020B0502040400020003" pitchFamily="34" charset="0"/>
                <a:cs typeface="Quire Sans Light" panose="020B0502040400020003" pitchFamily="34" charset="0"/>
              </a:rPr>
              <a:t> AF </a:t>
            </a:r>
            <a:r>
              <a:rPr lang="pt-PT" sz="1000" dirty="0" err="1">
                <a:latin typeface="Quire Sans Light" panose="020B0502040400020003" pitchFamily="34" charset="0"/>
                <a:cs typeface="Quire Sans Light" panose="020B0502040400020003" pitchFamily="34" charset="0"/>
              </a:rPr>
              <a:t>diagnosis</a:t>
            </a:r>
            <a:r>
              <a:rPr lang="pt-PT" sz="1000" dirty="0">
                <a:latin typeface="Quire Sans Light" panose="020B0502040400020003" pitchFamily="34" charset="0"/>
                <a:cs typeface="Quire Sans Light" panose="020B0502040400020003" pitchFamily="34" charset="0"/>
              </a:rPr>
              <a:t> </a:t>
            </a:r>
            <a:r>
              <a:rPr lang="pt-PT" sz="1000" dirty="0" err="1">
                <a:latin typeface="Quire Sans Light" panose="020B0502040400020003" pitchFamily="34" charset="0"/>
                <a:cs typeface="Quire Sans Light" panose="020B0502040400020003" pitchFamily="34" charset="0"/>
              </a:rPr>
              <a:t>at</a:t>
            </a:r>
            <a:r>
              <a:rPr lang="pt-PT" sz="1000" dirty="0">
                <a:latin typeface="Quire Sans Light" panose="020B0502040400020003" pitchFamily="34" charset="0"/>
                <a:cs typeface="Quire Sans Light" panose="020B0502040400020003" pitchFamily="34" charset="0"/>
              </a:rPr>
              <a:t> 5-year follow-up (18.4% vs. 3.3%, p=0.044)</a:t>
            </a:r>
          </a:p>
        </p:txBody>
      </p:sp>
      <p:cxnSp>
        <p:nvCxnSpPr>
          <p:cNvPr id="11" name="Conexão reta 83">
            <a:extLst>
              <a:ext uri="{FF2B5EF4-FFF2-40B4-BE49-F238E27FC236}">
                <a16:creationId xmlns:a16="http://schemas.microsoft.com/office/drawing/2014/main" id="{596FA4F0-DB77-E24E-BF66-342F0CBA3AFD}"/>
              </a:ext>
            </a:extLst>
          </p:cNvPr>
          <p:cNvCxnSpPr>
            <a:cxnSpLocks/>
          </p:cNvCxnSpPr>
          <p:nvPr/>
        </p:nvCxnSpPr>
        <p:spPr>
          <a:xfrm>
            <a:off x="1998133" y="4779536"/>
            <a:ext cx="7130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Áudio 25">
            <a:hlinkClick r:id="" action="ppaction://media"/>
            <a:extLst>
              <a:ext uri="{FF2B5EF4-FFF2-40B4-BE49-F238E27FC236}">
                <a16:creationId xmlns:a16="http://schemas.microsoft.com/office/drawing/2014/main" id="{7FC1043D-8DCA-8941-BF3A-FA5C31FAF96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4114800"/>
            <a:ext cx="812800" cy="812800"/>
          </a:xfrm>
          <a:prstGeom prst="rect">
            <a:avLst/>
          </a:prstGeom>
        </p:spPr>
      </p:pic>
    </p:spTree>
    <p:custDataLst>
      <p:tags r:id="rId1"/>
    </p:custDataLst>
    <p:extLst>
      <p:ext uri="{BB962C8B-B14F-4D97-AF65-F5344CB8AC3E}">
        <p14:creationId xmlns:p14="http://schemas.microsoft.com/office/powerpoint/2010/main" val="2640574305"/>
      </p:ext>
    </p:extLst>
  </p:cSld>
  <p:clrMapOvr>
    <a:masterClrMapping/>
  </p:clrMapOvr>
  <p:transition advTm="6895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6"/>
                </p:tgtEl>
              </p:cMediaNode>
            </p:audio>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Results</a:t>
            </a:r>
            <a:endParaRPr dirty="0"/>
          </a:p>
        </p:txBody>
      </p:sp>
      <p:grpSp>
        <p:nvGrpSpPr>
          <p:cNvPr id="426" name="Google Shape;426;p36"/>
          <p:cNvGrpSpPr/>
          <p:nvPr/>
        </p:nvGrpSpPr>
        <p:grpSpPr>
          <a:xfrm>
            <a:off x="916458" y="1019750"/>
            <a:ext cx="214625" cy="214625"/>
            <a:chOff x="2594050" y="1631825"/>
            <a:chExt cx="439625" cy="439625"/>
          </a:xfrm>
        </p:grpSpPr>
        <p:sp>
          <p:nvSpPr>
            <p:cNvPr id="427" name="Google Shape;427;p3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Marcador de Posição do Texto 2">
            <a:extLst>
              <a:ext uri="{FF2B5EF4-FFF2-40B4-BE49-F238E27FC236}">
                <a16:creationId xmlns:a16="http://schemas.microsoft.com/office/drawing/2014/main" id="{2E74D8F0-46B3-EC48-B467-4D6AB016A3DF}"/>
              </a:ext>
            </a:extLst>
          </p:cNvPr>
          <p:cNvSpPr>
            <a:spLocks noGrp="1"/>
          </p:cNvSpPr>
          <p:nvPr>
            <p:ph type="body" idx="1"/>
          </p:nvPr>
        </p:nvSpPr>
        <p:spPr>
          <a:xfrm>
            <a:off x="176381" y="1544568"/>
            <a:ext cx="3607887" cy="3112200"/>
          </a:xfrm>
        </p:spPr>
        <p:txBody>
          <a:bodyPr/>
          <a:lstStyle/>
          <a:p>
            <a:pPr>
              <a:lnSpc>
                <a:spcPct val="120000"/>
              </a:lnSpc>
              <a:spcAft>
                <a:spcPts val="600"/>
              </a:spcAft>
            </a:pPr>
            <a:r>
              <a:rPr lang="en-US" sz="1100" dirty="0">
                <a:latin typeface="Lora" pitchFamily="2" charset="77"/>
              </a:rPr>
              <a:t> 99,27% of patients with ESUS were discharged with long-term antiplatelet therapy.</a:t>
            </a:r>
          </a:p>
          <a:p>
            <a:pPr>
              <a:lnSpc>
                <a:spcPct val="120000"/>
              </a:lnSpc>
              <a:spcAft>
                <a:spcPts val="600"/>
              </a:spcAft>
            </a:pPr>
            <a:r>
              <a:rPr lang="en-US" sz="1100" dirty="0">
                <a:latin typeface="Lora" pitchFamily="2" charset="77"/>
              </a:rPr>
              <a:t> 15.9% of ESUS had another vascular event at 5 years (3.18%/year), with most events occurring in the first 2 years (77.3%).</a:t>
            </a:r>
          </a:p>
          <a:p>
            <a:pPr>
              <a:lnSpc>
                <a:spcPct val="120000"/>
              </a:lnSpc>
            </a:pPr>
            <a:r>
              <a:rPr lang="en-US" sz="1100" dirty="0">
                <a:latin typeface="Lora" pitchFamily="2" charset="77"/>
              </a:rPr>
              <a:t> We found no significant differences in recurrence of vascular events or in death at 5 years between “ESUS-</a:t>
            </a:r>
            <a:r>
              <a:rPr lang="en-US" sz="1100" dirty="0" err="1">
                <a:latin typeface="Lora" pitchFamily="2" charset="77"/>
              </a:rPr>
              <a:t>Athero</a:t>
            </a:r>
            <a:r>
              <a:rPr lang="en-US" sz="1100" dirty="0">
                <a:latin typeface="Lora" pitchFamily="2" charset="77"/>
              </a:rPr>
              <a:t>” and “ESUS-</a:t>
            </a:r>
            <a:r>
              <a:rPr lang="en-US" sz="1100" dirty="0" err="1">
                <a:latin typeface="Lora" pitchFamily="2" charset="77"/>
              </a:rPr>
              <a:t>NonAthero</a:t>
            </a:r>
            <a:r>
              <a:rPr lang="en-US" sz="1100" dirty="0">
                <a:latin typeface="Lora" pitchFamily="2" charset="77"/>
              </a:rPr>
              <a:t>” groups.</a:t>
            </a:r>
          </a:p>
        </p:txBody>
      </p:sp>
      <p:pic>
        <p:nvPicPr>
          <p:cNvPr id="14" name="Imagem 13">
            <a:extLst>
              <a:ext uri="{FF2B5EF4-FFF2-40B4-BE49-F238E27FC236}">
                <a16:creationId xmlns:a16="http://schemas.microsoft.com/office/drawing/2014/main" id="{B78C040C-03E3-BB48-ACC5-6FD632E201BC}"/>
              </a:ext>
            </a:extLst>
          </p:cNvPr>
          <p:cNvPicPr>
            <a:picLocks noChangeAspect="1"/>
          </p:cNvPicPr>
          <p:nvPr/>
        </p:nvPicPr>
        <p:blipFill>
          <a:blip r:embed="rId5"/>
          <a:stretch>
            <a:fillRect/>
          </a:stretch>
        </p:blipFill>
        <p:spPr>
          <a:xfrm rot="10800000" flipH="1" flipV="1">
            <a:off x="4055533" y="1658560"/>
            <a:ext cx="4878217" cy="2687578"/>
          </a:xfrm>
          <a:prstGeom prst="rect">
            <a:avLst/>
          </a:prstGeom>
          <a:ln>
            <a:noFill/>
          </a:ln>
        </p:spPr>
      </p:pic>
      <p:pic>
        <p:nvPicPr>
          <p:cNvPr id="15" name="Imagem 14">
            <a:extLst>
              <a:ext uri="{FF2B5EF4-FFF2-40B4-BE49-F238E27FC236}">
                <a16:creationId xmlns:a16="http://schemas.microsoft.com/office/drawing/2014/main" id="{FBC23B24-7780-AA46-A388-FD1C88A72752}"/>
              </a:ext>
            </a:extLst>
          </p:cNvPr>
          <p:cNvPicPr>
            <a:picLocks noChangeAspect="1"/>
          </p:cNvPicPr>
          <p:nvPr/>
        </p:nvPicPr>
        <p:blipFill>
          <a:blip r:embed="rId6"/>
          <a:stretch>
            <a:fillRect/>
          </a:stretch>
        </p:blipFill>
        <p:spPr>
          <a:xfrm>
            <a:off x="7392318" y="190169"/>
            <a:ext cx="1551188" cy="570437"/>
          </a:xfrm>
          <a:prstGeom prst="rect">
            <a:avLst/>
          </a:prstGeom>
        </p:spPr>
      </p:pic>
      <p:pic>
        <p:nvPicPr>
          <p:cNvPr id="12" name="Áudio 11">
            <a:hlinkClick r:id="" action="ppaction://media"/>
            <a:extLst>
              <a:ext uri="{FF2B5EF4-FFF2-40B4-BE49-F238E27FC236}">
                <a16:creationId xmlns:a16="http://schemas.microsoft.com/office/drawing/2014/main" id="{62D07DC8-BFC3-7F49-B368-C90C53D9C00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4114800"/>
            <a:ext cx="812800" cy="812800"/>
          </a:xfrm>
          <a:prstGeom prst="rect">
            <a:avLst/>
          </a:prstGeom>
        </p:spPr>
      </p:pic>
    </p:spTree>
  </p:cSld>
  <p:clrMapOvr>
    <a:masterClrMapping/>
  </p:clrMapOvr>
  <p:transition advTm="5436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7"/>
          <p:cNvSpPr txBox="1">
            <a:spLocks noGrp="1"/>
          </p:cNvSpPr>
          <p:nvPr>
            <p:ph type="body" idx="1"/>
          </p:nvPr>
        </p:nvSpPr>
        <p:spPr>
          <a:xfrm>
            <a:off x="1167150" y="1188447"/>
            <a:ext cx="6809700" cy="3071657"/>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Clr>
                <a:schemeClr val="dk1"/>
              </a:buClr>
              <a:buSzPts val="1100"/>
              <a:buFont typeface="Arial"/>
              <a:buNone/>
            </a:pPr>
            <a:endParaRPr lang="pt-PT" sz="1200" dirty="0">
              <a:solidFill>
                <a:schemeClr val="dk1"/>
              </a:solidFill>
              <a:latin typeface="Lora" pitchFamily="2" charset="77"/>
            </a:endParaRPr>
          </a:p>
          <a:p>
            <a:pPr lvl="0" indent="-317500">
              <a:lnSpc>
                <a:spcPct val="120000"/>
              </a:lnSpc>
              <a:spcAft>
                <a:spcPts val="600"/>
              </a:spcAft>
              <a:buClr>
                <a:schemeClr val="accent1"/>
              </a:buClr>
              <a:buSzPts val="1400"/>
            </a:pPr>
            <a:r>
              <a:rPr lang="pt-PT" sz="1200" dirty="0" err="1">
                <a:latin typeface="Lora" pitchFamily="2" charset="77"/>
              </a:rPr>
              <a:t>There</a:t>
            </a:r>
            <a:r>
              <a:rPr lang="pt-PT" sz="1200" dirty="0">
                <a:latin typeface="Lora" pitchFamily="2" charset="77"/>
              </a:rPr>
              <a:t> </a:t>
            </a:r>
            <a:r>
              <a:rPr lang="pt-PT" sz="1200" dirty="0" err="1">
                <a:latin typeface="Lora" pitchFamily="2" charset="77"/>
              </a:rPr>
              <a:t>is</a:t>
            </a:r>
            <a:r>
              <a:rPr lang="pt-PT" sz="1200" dirty="0">
                <a:latin typeface="Lora" pitchFamily="2" charset="77"/>
              </a:rPr>
              <a:t> a </a:t>
            </a:r>
            <a:r>
              <a:rPr lang="pt-PT" sz="1200" dirty="0" err="1">
                <a:latin typeface="Lora" pitchFamily="2" charset="77"/>
              </a:rPr>
              <a:t>significant</a:t>
            </a:r>
            <a:r>
              <a:rPr lang="pt-PT" sz="1200" dirty="0">
                <a:latin typeface="Lora" pitchFamily="2" charset="77"/>
              </a:rPr>
              <a:t> </a:t>
            </a:r>
            <a:r>
              <a:rPr lang="pt-PT" sz="1200" dirty="0" err="1">
                <a:latin typeface="Lora" pitchFamily="2" charset="77"/>
              </a:rPr>
              <a:t>difference</a:t>
            </a:r>
            <a:r>
              <a:rPr lang="pt-PT" sz="1200" dirty="0">
                <a:latin typeface="Lora" pitchFamily="2" charset="77"/>
              </a:rPr>
              <a:t> in AF </a:t>
            </a:r>
            <a:r>
              <a:rPr lang="pt-PT" sz="1200" dirty="0" err="1">
                <a:latin typeface="Lora" pitchFamily="2" charset="77"/>
              </a:rPr>
              <a:t>detection</a:t>
            </a:r>
            <a:r>
              <a:rPr lang="pt-PT" sz="1200" dirty="0">
                <a:latin typeface="Lora" pitchFamily="2" charset="77"/>
              </a:rPr>
              <a:t> </a:t>
            </a:r>
            <a:r>
              <a:rPr lang="pt-PT" sz="1200" dirty="0" err="1">
                <a:latin typeface="Lora" pitchFamily="2" charset="77"/>
              </a:rPr>
              <a:t>at</a:t>
            </a:r>
            <a:r>
              <a:rPr lang="pt-PT" sz="1200" dirty="0">
                <a:latin typeface="Lora" pitchFamily="2" charset="77"/>
              </a:rPr>
              <a:t> 5-year follow-up </a:t>
            </a:r>
            <a:r>
              <a:rPr lang="pt-PT" sz="1200" dirty="0" err="1">
                <a:latin typeface="Lora" pitchFamily="2" charset="77"/>
              </a:rPr>
              <a:t>between</a:t>
            </a:r>
            <a:r>
              <a:rPr lang="pt-PT" sz="1200" dirty="0">
                <a:latin typeface="Lora" pitchFamily="2" charset="77"/>
              </a:rPr>
              <a:t> “ESUS-</a:t>
            </a:r>
            <a:r>
              <a:rPr lang="pt-PT" sz="1200" dirty="0" err="1">
                <a:latin typeface="Lora" pitchFamily="2" charset="77"/>
              </a:rPr>
              <a:t>Athero</a:t>
            </a:r>
            <a:r>
              <a:rPr lang="pt-PT" sz="1200" dirty="0">
                <a:latin typeface="Lora" pitchFamily="2" charset="77"/>
              </a:rPr>
              <a:t>” </a:t>
            </a:r>
            <a:r>
              <a:rPr lang="pt-PT" sz="1200" dirty="0" err="1">
                <a:latin typeface="Lora" pitchFamily="2" charset="77"/>
              </a:rPr>
              <a:t>and</a:t>
            </a:r>
            <a:r>
              <a:rPr lang="pt-PT" sz="1200" dirty="0">
                <a:latin typeface="Lora" pitchFamily="2" charset="77"/>
              </a:rPr>
              <a:t> “ESUS-</a:t>
            </a:r>
            <a:r>
              <a:rPr lang="pt-PT" sz="1200" dirty="0" err="1">
                <a:latin typeface="Lora" pitchFamily="2" charset="77"/>
              </a:rPr>
              <a:t>NonAthero</a:t>
            </a:r>
            <a:r>
              <a:rPr lang="pt-PT" sz="1200" dirty="0">
                <a:latin typeface="Lora" pitchFamily="2" charset="77"/>
              </a:rPr>
              <a:t>” </a:t>
            </a:r>
            <a:r>
              <a:rPr lang="pt-PT" sz="1200" dirty="0" err="1">
                <a:latin typeface="Lora" pitchFamily="2" charset="77"/>
              </a:rPr>
              <a:t>groups</a:t>
            </a:r>
            <a:r>
              <a:rPr lang="pt-PT" sz="1200" dirty="0">
                <a:latin typeface="Lora" pitchFamily="2" charset="77"/>
              </a:rPr>
              <a:t> – AF </a:t>
            </a:r>
            <a:r>
              <a:rPr lang="pt-PT" sz="1200" dirty="0" err="1">
                <a:latin typeface="Lora" pitchFamily="2" charset="77"/>
              </a:rPr>
              <a:t>less</a:t>
            </a:r>
            <a:r>
              <a:rPr lang="pt-PT" sz="1200" dirty="0">
                <a:latin typeface="Lora" pitchFamily="2" charset="77"/>
              </a:rPr>
              <a:t> </a:t>
            </a:r>
            <a:r>
              <a:rPr lang="pt-PT" sz="1200" dirty="0" err="1">
                <a:latin typeface="Lora" pitchFamily="2" charset="77"/>
              </a:rPr>
              <a:t>frequent</a:t>
            </a:r>
            <a:r>
              <a:rPr lang="pt-PT" sz="1200" dirty="0">
                <a:latin typeface="Lora" pitchFamily="2" charset="77"/>
              </a:rPr>
              <a:t> in “ESUS-</a:t>
            </a:r>
            <a:r>
              <a:rPr lang="pt-PT" sz="1200" dirty="0" err="1">
                <a:latin typeface="Lora" pitchFamily="2" charset="77"/>
              </a:rPr>
              <a:t>Athero</a:t>
            </a:r>
            <a:r>
              <a:rPr lang="pt-PT" sz="1200" dirty="0">
                <a:latin typeface="Lora" pitchFamily="2" charset="77"/>
              </a:rPr>
              <a:t>” </a:t>
            </a:r>
            <a:r>
              <a:rPr lang="pt-PT" sz="1200" dirty="0" err="1">
                <a:latin typeface="Lora" pitchFamily="2" charset="77"/>
              </a:rPr>
              <a:t>group</a:t>
            </a:r>
            <a:r>
              <a:rPr lang="pt-PT" sz="1200" dirty="0">
                <a:latin typeface="Lora" pitchFamily="2" charset="77"/>
              </a:rPr>
              <a:t>.</a:t>
            </a:r>
          </a:p>
          <a:p>
            <a:pPr lvl="0" indent="-317500">
              <a:lnSpc>
                <a:spcPct val="120000"/>
              </a:lnSpc>
              <a:spcAft>
                <a:spcPts val="600"/>
              </a:spcAft>
              <a:buClr>
                <a:schemeClr val="accent1"/>
              </a:buClr>
              <a:buSzPts val="1400"/>
            </a:pPr>
            <a:r>
              <a:rPr lang="pt-PT" sz="1200" dirty="0">
                <a:solidFill>
                  <a:schemeClr val="dk1"/>
                </a:solidFill>
                <a:latin typeface="Lora" pitchFamily="2" charset="77"/>
              </a:rPr>
              <a:t>No </a:t>
            </a:r>
            <a:r>
              <a:rPr lang="pt-PT" sz="1200" dirty="0" err="1">
                <a:solidFill>
                  <a:schemeClr val="dk1"/>
                </a:solidFill>
                <a:latin typeface="Lora" pitchFamily="2" charset="77"/>
              </a:rPr>
              <a:t>significant</a:t>
            </a:r>
            <a:r>
              <a:rPr lang="pt-PT" sz="1200" dirty="0">
                <a:solidFill>
                  <a:schemeClr val="dk1"/>
                </a:solidFill>
                <a:latin typeface="Lora" pitchFamily="2" charset="77"/>
              </a:rPr>
              <a:t> </a:t>
            </a:r>
            <a:r>
              <a:rPr lang="pt-PT" sz="1200" dirty="0" err="1">
                <a:latin typeface="Lora" pitchFamily="2" charset="77"/>
              </a:rPr>
              <a:t>differences</a:t>
            </a:r>
            <a:r>
              <a:rPr lang="pt-PT" sz="1200" dirty="0">
                <a:latin typeface="Lora" pitchFamily="2" charset="77"/>
              </a:rPr>
              <a:t> in </a:t>
            </a:r>
            <a:r>
              <a:rPr lang="pt-PT" sz="1200" dirty="0" err="1">
                <a:latin typeface="Lora" pitchFamily="2" charset="77"/>
              </a:rPr>
              <a:t>mortality</a:t>
            </a:r>
            <a:r>
              <a:rPr lang="pt-PT" sz="1200" dirty="0">
                <a:latin typeface="Lora" pitchFamily="2" charset="77"/>
              </a:rPr>
              <a:t> </a:t>
            </a:r>
            <a:r>
              <a:rPr lang="pt-PT" sz="1200" dirty="0" err="1">
                <a:latin typeface="Lora" pitchFamily="2" charset="77"/>
              </a:rPr>
              <a:t>recurrent</a:t>
            </a:r>
            <a:r>
              <a:rPr lang="pt-PT" sz="1200" dirty="0">
                <a:latin typeface="Lora" pitchFamily="2" charset="77"/>
              </a:rPr>
              <a:t> </a:t>
            </a:r>
            <a:r>
              <a:rPr lang="pt-PT" sz="1200" dirty="0" err="1">
                <a:latin typeface="Lora" pitchFamily="2" charset="77"/>
              </a:rPr>
              <a:t>events</a:t>
            </a:r>
            <a:r>
              <a:rPr lang="pt-PT" sz="1200" dirty="0">
                <a:latin typeface="Lora" pitchFamily="2" charset="77"/>
              </a:rPr>
              <a:t> </a:t>
            </a:r>
            <a:r>
              <a:rPr lang="pt-PT" sz="1200" dirty="0" err="1">
                <a:latin typeface="Lora" pitchFamily="2" charset="77"/>
              </a:rPr>
              <a:t>between</a:t>
            </a:r>
            <a:r>
              <a:rPr lang="pt-PT" sz="1200" dirty="0">
                <a:latin typeface="Lora" pitchFamily="2" charset="77"/>
              </a:rPr>
              <a:t> “ESUS-</a:t>
            </a:r>
            <a:r>
              <a:rPr lang="pt-PT" sz="1200" dirty="0" err="1">
                <a:latin typeface="Lora" pitchFamily="2" charset="77"/>
              </a:rPr>
              <a:t>Athero</a:t>
            </a:r>
            <a:r>
              <a:rPr lang="pt-PT" sz="1200" dirty="0">
                <a:latin typeface="Lora" pitchFamily="2" charset="77"/>
              </a:rPr>
              <a:t>” </a:t>
            </a:r>
            <a:r>
              <a:rPr lang="pt-PT" sz="1200" dirty="0" err="1">
                <a:latin typeface="Lora" pitchFamily="2" charset="77"/>
              </a:rPr>
              <a:t>and</a:t>
            </a:r>
            <a:r>
              <a:rPr lang="pt-PT" sz="1200" dirty="0">
                <a:latin typeface="Lora" pitchFamily="2" charset="77"/>
              </a:rPr>
              <a:t> “ESUS-</a:t>
            </a:r>
            <a:r>
              <a:rPr lang="pt-PT" sz="1200" dirty="0" err="1">
                <a:latin typeface="Lora" pitchFamily="2" charset="77"/>
              </a:rPr>
              <a:t>NonAthero</a:t>
            </a:r>
            <a:r>
              <a:rPr lang="pt-PT" sz="1200" dirty="0">
                <a:latin typeface="Lora" pitchFamily="2" charset="77"/>
              </a:rPr>
              <a:t>” </a:t>
            </a:r>
            <a:r>
              <a:rPr lang="pt-PT" sz="1200" dirty="0" err="1">
                <a:latin typeface="Lora" pitchFamily="2" charset="77"/>
              </a:rPr>
              <a:t>groups</a:t>
            </a:r>
            <a:r>
              <a:rPr lang="pt-PT" sz="1200" dirty="0">
                <a:latin typeface="Lora" pitchFamily="2" charset="77"/>
              </a:rPr>
              <a:t>.</a:t>
            </a:r>
          </a:p>
          <a:p>
            <a:pPr lvl="0" indent="-317500">
              <a:lnSpc>
                <a:spcPct val="120000"/>
              </a:lnSpc>
              <a:spcAft>
                <a:spcPts val="600"/>
              </a:spcAft>
              <a:buClr>
                <a:schemeClr val="accent1"/>
              </a:buClr>
              <a:buSzPts val="1400"/>
            </a:pPr>
            <a:r>
              <a:rPr lang="en-US" sz="1200" dirty="0">
                <a:latin typeface="Lora" pitchFamily="2" charset="77"/>
                <a:ea typeface="Calibri" panose="020F0502020204030204" pitchFamily="34" charset="0"/>
                <a:cs typeface="Times New Roman" panose="02020603050405020304" pitchFamily="18" charset="0"/>
              </a:rPr>
              <a:t>Different sub-groups within the ESUS definition exits.</a:t>
            </a:r>
          </a:p>
          <a:p>
            <a:pPr lvl="0" indent="-317500">
              <a:lnSpc>
                <a:spcPct val="120000"/>
              </a:lnSpc>
              <a:spcAft>
                <a:spcPts val="1200"/>
              </a:spcAft>
              <a:buClr>
                <a:schemeClr val="accent1"/>
              </a:buClr>
              <a:buSzPts val="1400"/>
            </a:pPr>
            <a:r>
              <a:rPr lang="en-US" sz="1200" dirty="0">
                <a:latin typeface="Lora" pitchFamily="2" charset="77"/>
                <a:ea typeface="Calibri" panose="020F0502020204030204" pitchFamily="34" charset="0"/>
                <a:cs typeface="Times New Roman" panose="02020603050405020304" pitchFamily="18" charset="0"/>
              </a:rPr>
              <a:t>More studies are needed to better classify these sub-groups for then to define better preventive strategies to reduce stroke recurrence.</a:t>
            </a:r>
            <a:endParaRPr lang="pt-PT" sz="1200" dirty="0">
              <a:solidFill>
                <a:schemeClr val="dk1"/>
              </a:solidFill>
              <a:latin typeface="Lora" pitchFamily="2" charset="77"/>
            </a:endParaRPr>
          </a:p>
          <a:p>
            <a:pPr marL="457200" lvl="0" indent="-317500" algn="l" rtl="0">
              <a:lnSpc>
                <a:spcPct val="120000"/>
              </a:lnSpc>
              <a:spcBef>
                <a:spcPts val="0"/>
              </a:spcBef>
              <a:spcAft>
                <a:spcPts val="600"/>
              </a:spcAft>
              <a:buClr>
                <a:schemeClr val="accent1"/>
              </a:buClr>
              <a:buSzPts val="1400"/>
              <a:buChar char="◉"/>
            </a:pPr>
            <a:r>
              <a:rPr lang="pt-PT" sz="1200" dirty="0" err="1">
                <a:solidFill>
                  <a:schemeClr val="dk1"/>
                </a:solidFill>
                <a:latin typeface="Lora" pitchFamily="2" charset="77"/>
              </a:rPr>
              <a:t>Limitations</a:t>
            </a:r>
            <a:r>
              <a:rPr lang="pt-PT" sz="1200" dirty="0">
                <a:latin typeface="Lora" pitchFamily="2" charset="77"/>
              </a:rPr>
              <a:t>: </a:t>
            </a:r>
            <a:r>
              <a:rPr lang="pt-PT" sz="1200" dirty="0" err="1">
                <a:latin typeface="Lora" pitchFamily="2" charset="77"/>
              </a:rPr>
              <a:t>unicentric</a:t>
            </a:r>
            <a:r>
              <a:rPr lang="pt-PT" sz="1200" dirty="0">
                <a:latin typeface="Lora" pitchFamily="2" charset="77"/>
              </a:rPr>
              <a:t>, </a:t>
            </a:r>
            <a:r>
              <a:rPr lang="pt-PT" sz="1200" dirty="0" err="1">
                <a:latin typeface="Lora" pitchFamily="2" charset="77"/>
              </a:rPr>
              <a:t>retrospective</a:t>
            </a:r>
            <a:r>
              <a:rPr lang="pt-PT" sz="1200" dirty="0">
                <a:latin typeface="Lora" pitchFamily="2" charset="77"/>
              </a:rPr>
              <a:t> </a:t>
            </a:r>
            <a:r>
              <a:rPr lang="pt-PT" sz="1200" dirty="0" err="1">
                <a:latin typeface="Lora" pitchFamily="2" charset="77"/>
              </a:rPr>
              <a:t>study</a:t>
            </a:r>
            <a:r>
              <a:rPr lang="pt-PT" sz="1200" dirty="0">
                <a:latin typeface="Lora" pitchFamily="2" charset="77"/>
              </a:rPr>
              <a:t>, </a:t>
            </a:r>
            <a:r>
              <a:rPr lang="pt-PT" sz="1200" dirty="0" err="1">
                <a:latin typeface="Lora" pitchFamily="2" charset="77"/>
              </a:rPr>
              <a:t>reduced</a:t>
            </a:r>
            <a:r>
              <a:rPr lang="pt-PT" sz="1200" dirty="0">
                <a:latin typeface="Lora" pitchFamily="2" charset="77"/>
              </a:rPr>
              <a:t> </a:t>
            </a:r>
            <a:r>
              <a:rPr lang="pt-PT" sz="1200" dirty="0" err="1">
                <a:latin typeface="Lora" pitchFamily="2" charset="77"/>
              </a:rPr>
              <a:t>number</a:t>
            </a:r>
            <a:r>
              <a:rPr lang="pt-PT" sz="1200" dirty="0">
                <a:latin typeface="Lora" pitchFamily="2" charset="77"/>
              </a:rPr>
              <a:t> </a:t>
            </a:r>
            <a:r>
              <a:rPr lang="pt-PT" sz="1200" dirty="0" err="1">
                <a:latin typeface="Lora" pitchFamily="2" charset="77"/>
              </a:rPr>
              <a:t>of</a:t>
            </a:r>
            <a:r>
              <a:rPr lang="pt-PT" sz="1200" dirty="0">
                <a:latin typeface="Lora" pitchFamily="2" charset="77"/>
              </a:rPr>
              <a:t> </a:t>
            </a:r>
            <a:r>
              <a:rPr lang="pt-PT" sz="1200" dirty="0" err="1">
                <a:latin typeface="Lora" pitchFamily="2" charset="77"/>
              </a:rPr>
              <a:t>patients</a:t>
            </a:r>
            <a:r>
              <a:rPr lang="pt-PT" sz="1200" dirty="0">
                <a:latin typeface="Lora" pitchFamily="2" charset="77"/>
              </a:rPr>
              <a:t> </a:t>
            </a:r>
            <a:r>
              <a:rPr lang="pt-PT" sz="1200" dirty="0" err="1">
                <a:latin typeface="Lora" pitchFamily="2" charset="77"/>
              </a:rPr>
              <a:t>and</a:t>
            </a:r>
            <a:r>
              <a:rPr lang="pt-PT" sz="1200" dirty="0">
                <a:latin typeface="Lora" pitchFamily="2" charset="77"/>
              </a:rPr>
              <a:t> no </a:t>
            </a:r>
            <a:r>
              <a:rPr lang="pt-PT" sz="1200" dirty="0" err="1">
                <a:latin typeface="Lora" pitchFamily="2" charset="77"/>
              </a:rPr>
              <a:t>control</a:t>
            </a:r>
            <a:r>
              <a:rPr lang="pt-PT" sz="1200" dirty="0">
                <a:latin typeface="Lora" pitchFamily="2" charset="77"/>
              </a:rPr>
              <a:t> </a:t>
            </a:r>
            <a:r>
              <a:rPr lang="pt-PT" sz="1200" dirty="0" err="1">
                <a:latin typeface="Lora" pitchFamily="2" charset="77"/>
              </a:rPr>
              <a:t>group</a:t>
            </a:r>
            <a:r>
              <a:rPr lang="pt-PT" sz="1200" dirty="0">
                <a:latin typeface="Lora" pitchFamily="2" charset="77"/>
              </a:rPr>
              <a:t>.</a:t>
            </a:r>
            <a:endParaRPr sz="1200" b="1" dirty="0">
              <a:solidFill>
                <a:schemeClr val="dk1"/>
              </a:solidFill>
              <a:latin typeface="Lora" pitchFamily="2" charset="77"/>
            </a:endParaRPr>
          </a:p>
          <a:p>
            <a:pPr marL="0" lvl="0" indent="0" algn="l" rtl="0">
              <a:lnSpc>
                <a:spcPct val="115000"/>
              </a:lnSpc>
              <a:spcBef>
                <a:spcPts val="600"/>
              </a:spcBef>
              <a:spcAft>
                <a:spcPts val="0"/>
              </a:spcAft>
              <a:buClr>
                <a:schemeClr val="dk1"/>
              </a:buClr>
              <a:buSzPts val="1100"/>
              <a:buFont typeface="Arial"/>
              <a:buNone/>
            </a:pPr>
            <a:endParaRPr sz="1200" dirty="0">
              <a:solidFill>
                <a:schemeClr val="dk1"/>
              </a:solidFill>
              <a:latin typeface="Lora" pitchFamily="2" charset="77"/>
            </a:endParaRPr>
          </a:p>
        </p:txBody>
      </p:sp>
      <p:sp>
        <p:nvSpPr>
          <p:cNvPr id="437" name="Google Shape;437;p3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Conclusions</a:t>
            </a:r>
            <a:endParaRPr dirty="0"/>
          </a:p>
        </p:txBody>
      </p:sp>
      <p:grpSp>
        <p:nvGrpSpPr>
          <p:cNvPr id="438" name="Google Shape;438;p37"/>
          <p:cNvGrpSpPr/>
          <p:nvPr/>
        </p:nvGrpSpPr>
        <p:grpSpPr>
          <a:xfrm>
            <a:off x="916458" y="1019750"/>
            <a:ext cx="214625" cy="214625"/>
            <a:chOff x="2594050" y="1631825"/>
            <a:chExt cx="439625" cy="439625"/>
          </a:xfrm>
        </p:grpSpPr>
        <p:sp>
          <p:nvSpPr>
            <p:cNvPr id="439" name="Google Shape;439;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37"/>
          <p:cNvSpPr/>
          <p:nvPr/>
        </p:nvSpPr>
        <p:spPr>
          <a:xfrm>
            <a:off x="5650" y="4707750"/>
            <a:ext cx="9144000" cy="43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Imagem 11">
            <a:extLst>
              <a:ext uri="{FF2B5EF4-FFF2-40B4-BE49-F238E27FC236}">
                <a16:creationId xmlns:a16="http://schemas.microsoft.com/office/drawing/2014/main" id="{96BCB94E-67D1-BA4D-B03F-FE379CF56884}"/>
              </a:ext>
            </a:extLst>
          </p:cNvPr>
          <p:cNvPicPr>
            <a:picLocks noChangeAspect="1"/>
          </p:cNvPicPr>
          <p:nvPr/>
        </p:nvPicPr>
        <p:blipFill>
          <a:blip r:embed="rId5"/>
          <a:stretch>
            <a:fillRect/>
          </a:stretch>
        </p:blipFill>
        <p:spPr>
          <a:xfrm>
            <a:off x="7392318" y="190169"/>
            <a:ext cx="1551188" cy="570437"/>
          </a:xfrm>
          <a:prstGeom prst="rect">
            <a:avLst/>
          </a:prstGeom>
        </p:spPr>
      </p:pic>
      <p:pic>
        <p:nvPicPr>
          <p:cNvPr id="20" name="Áudio 19">
            <a:hlinkClick r:id="" action="ppaction://media"/>
            <a:extLst>
              <a:ext uri="{FF2B5EF4-FFF2-40B4-BE49-F238E27FC236}">
                <a16:creationId xmlns:a16="http://schemas.microsoft.com/office/drawing/2014/main" id="{AF987F8B-8FA2-B74B-A8F3-92FB01A034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p:transition advTm="755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6.2|9.3"/>
</p:tagLst>
</file>

<file path=ppt/tags/tag2.xml><?xml version="1.0" encoding="utf-8"?>
<p:tagLst xmlns:a="http://schemas.openxmlformats.org/drawingml/2006/main" xmlns:r="http://schemas.openxmlformats.org/officeDocument/2006/relationships" xmlns:p="http://schemas.openxmlformats.org/presentationml/2006/main">
  <p:tag name="TIMING" val="|25.9|17.7"/>
</p:tagLst>
</file>

<file path=ppt/tags/tag3.xml><?xml version="1.0" encoding="utf-8"?>
<p:tagLst xmlns:a="http://schemas.openxmlformats.org/drawingml/2006/main" xmlns:r="http://schemas.openxmlformats.org/officeDocument/2006/relationships" xmlns:p="http://schemas.openxmlformats.org/presentationml/2006/main">
  <p:tag name="TIMING" val="|40.1"/>
</p:tagLst>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7769</TotalTime>
  <Words>1169</Words>
  <Application>Microsoft Macintosh PowerPoint</Application>
  <PresentationFormat>Apresentação no Ecrã (16:9)</PresentationFormat>
  <Paragraphs>177</Paragraphs>
  <Slides>8</Slides>
  <Notes>8</Notes>
  <HiddenSlides>0</HiddenSlides>
  <MMClips>8</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8</vt:i4>
      </vt:variant>
    </vt:vector>
  </HeadingPairs>
  <TitlesOfParts>
    <vt:vector size="15" baseType="lpstr">
      <vt:lpstr>Quire Sans Light</vt:lpstr>
      <vt:lpstr>Quire Sans</vt:lpstr>
      <vt:lpstr>Lora</vt:lpstr>
      <vt:lpstr>Calibri</vt:lpstr>
      <vt:lpstr>Arial</vt:lpstr>
      <vt:lpstr>Quattrocento Sans</vt:lpstr>
      <vt:lpstr>Viola template</vt:lpstr>
      <vt:lpstr>Refining the concept of ESUS – A longitudinal 5–year follow-up study </vt:lpstr>
      <vt:lpstr>Introduction</vt:lpstr>
      <vt:lpstr>Objectives</vt:lpstr>
      <vt:lpstr>Patient selection</vt:lpstr>
      <vt:lpstr>Results</vt:lpstr>
      <vt:lpstr>Apresentação do PowerPoint</vt:lpstr>
      <vt:lpstr>Results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Tiago Fernandes (1130032)</cp:lastModifiedBy>
  <cp:revision>40</cp:revision>
  <dcterms:modified xsi:type="dcterms:W3CDTF">2021-09-30T00:12:19Z</dcterms:modified>
</cp:coreProperties>
</file>